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8" r:id="rId2"/>
    <p:sldId id="2147477407" r:id="rId3"/>
    <p:sldId id="2147477408" r:id="rId4"/>
    <p:sldId id="2147308398" r:id="rId5"/>
    <p:sldId id="359" r:id="rId6"/>
    <p:sldId id="3342" r:id="rId7"/>
    <p:sldId id="2147308483" r:id="rId8"/>
    <p:sldId id="2147308485" r:id="rId9"/>
    <p:sldId id="2147308484" r:id="rId10"/>
    <p:sldId id="3366" r:id="rId11"/>
    <p:sldId id="2147308493" r:id="rId12"/>
    <p:sldId id="3358" r:id="rId13"/>
    <p:sldId id="543" r:id="rId14"/>
    <p:sldId id="544" r:id="rId15"/>
    <p:sldId id="2147308496" r:id="rId16"/>
    <p:sldId id="2147308494" r:id="rId17"/>
    <p:sldId id="2147477405" r:id="rId18"/>
    <p:sldId id="2147308497" r:id="rId19"/>
    <p:sldId id="2147477406" r:id="rId20"/>
    <p:sldId id="2147477404" r:id="rId21"/>
    <p:sldId id="2147477402" r:id="rId22"/>
    <p:sldId id="2147477377" r:id="rId23"/>
    <p:sldId id="2147477385" r:id="rId24"/>
    <p:sldId id="2147477379" r:id="rId25"/>
    <p:sldId id="2147477382" r:id="rId26"/>
    <p:sldId id="2147477381" r:id="rId27"/>
    <p:sldId id="2147477383" r:id="rId28"/>
    <p:sldId id="2147477384" r:id="rId29"/>
    <p:sldId id="2147477386" r:id="rId30"/>
    <p:sldId id="2147477387" r:id="rId31"/>
    <p:sldId id="2147477388" r:id="rId32"/>
    <p:sldId id="2147477391" r:id="rId33"/>
    <p:sldId id="2147477389" r:id="rId34"/>
    <p:sldId id="2147477390" r:id="rId35"/>
    <p:sldId id="2147477380" r:id="rId36"/>
    <p:sldId id="2147477393" r:id="rId37"/>
    <p:sldId id="2147477392" r:id="rId38"/>
    <p:sldId id="2147477394" r:id="rId39"/>
    <p:sldId id="2147477395" r:id="rId40"/>
    <p:sldId id="2147477403" r:id="rId41"/>
    <p:sldId id="2147477396" r:id="rId42"/>
    <p:sldId id="2147477398" r:id="rId43"/>
    <p:sldId id="2147477399" r:id="rId44"/>
    <p:sldId id="214747739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8890E2"/>
    <a:srgbClr val="E475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390"/>
    <p:restoredTop sz="81674"/>
  </p:normalViewPr>
  <p:slideViewPr>
    <p:cSldViewPr snapToGrid="0">
      <p:cViewPr varScale="1">
        <p:scale>
          <a:sx n="130" d="100"/>
          <a:sy n="130" d="100"/>
        </p:scale>
        <p:origin x="3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D434E-18E7-E748-865A-D82606D0BFF2}" type="datetimeFigureOut">
              <a:rPr lang="en-US" smtClean="0"/>
              <a:t>1/25/24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8FC72-CBD8-EE49-9573-49483B5C43FE}" type="slidenum">
              <a:rPr lang="en-US" smtClean="0"/>
              <a:t>‹#›</a:t>
            </a:fld>
            <a:endParaRPr lang="en-US"/>
          </a:p>
        </p:txBody>
      </p:sp>
    </p:spTree>
    <p:extLst>
      <p:ext uri="{BB962C8B-B14F-4D97-AF65-F5344CB8AC3E}">
        <p14:creationId xmlns:p14="http://schemas.microsoft.com/office/powerpoint/2010/main" val="3305869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arpenter.sh/docs/upgrading/v1beta1-migration/"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48FC72-CBD8-EE49-9573-49483B5C43FE}" type="slidenum">
              <a:rPr lang="en-US" smtClean="0"/>
              <a:t>3</a:t>
            </a:fld>
            <a:endParaRPr lang="en-US"/>
          </a:p>
        </p:txBody>
      </p:sp>
    </p:spTree>
    <p:extLst>
      <p:ext uri="{BB962C8B-B14F-4D97-AF65-F5344CB8AC3E}">
        <p14:creationId xmlns:p14="http://schemas.microsoft.com/office/powerpoint/2010/main" val="41306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algn="l" defTabSz="914400" rtl="0" eaLnBrk="1" latinLnBrk="0" hangingPunct="1">
              <a:spcAft>
                <a:spcPts val="300"/>
              </a:spcAft>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Karpenter provides great flexibility in compute provisioning on different dimensions (instance types, sizes, purchase options, cpu architectures, </a:t>
            </a:r>
            <a:r>
              <a:rPr lang="en-US" sz="1200" kern="1200" dirty="0" err="1">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gpu</a:t>
            </a: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accelerated, availability zones). Karpenter achieves this without Autoscaling Groups. Karpenter is also a good example of how EC2 Fleet “Instant” mode can be used for just-in time compute provisioning and scaling</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mazon Ember Display" charset="0"/>
              <a:ea typeface="+mn-ea"/>
              <a:cs typeface="+mn-cs"/>
            </a:endParaRPr>
          </a:p>
        </p:txBody>
      </p:sp>
    </p:spTree>
    <p:extLst>
      <p:ext uri="{BB962C8B-B14F-4D97-AF65-F5344CB8AC3E}">
        <p14:creationId xmlns:p14="http://schemas.microsoft.com/office/powerpoint/2010/main" val="2309115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48FC72-CBD8-EE49-9573-49483B5C43FE}" type="slidenum">
              <a:rPr lang="en-US" smtClean="0"/>
              <a:t>18</a:t>
            </a:fld>
            <a:endParaRPr lang="en-US"/>
          </a:p>
        </p:txBody>
      </p:sp>
    </p:spTree>
    <p:extLst>
      <p:ext uri="{BB962C8B-B14F-4D97-AF65-F5344CB8AC3E}">
        <p14:creationId xmlns:p14="http://schemas.microsoft.com/office/powerpoint/2010/main" val="1369272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0F74E25-A557-45B7-A614-AD8C8D22B6B6}" type="slidenum">
              <a:rPr lang="en-US" smtClean="0"/>
              <a:pPr/>
              <a:t>19</a:t>
            </a:fld>
            <a:endParaRPr lang="en-US" dirty="0"/>
          </a:p>
        </p:txBody>
      </p:sp>
    </p:spTree>
    <p:extLst>
      <p:ext uri="{BB962C8B-B14F-4D97-AF65-F5344CB8AC3E}">
        <p14:creationId xmlns:p14="http://schemas.microsoft.com/office/powerpoint/2010/main" val="2744618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From: </a:t>
            </a:r>
            <a:r>
              <a:rPr lang="en-US" dirty="0">
                <a:hlinkClick r:id="rId3"/>
              </a:rPr>
              <a:t>https://karpenter.sh/docs/upgrading/v1beta1-migration/</a:t>
            </a:r>
            <a:r>
              <a:rPr lang="en-US" dirty="0"/>
              <a:t> </a:t>
            </a:r>
          </a:p>
        </p:txBody>
      </p:sp>
      <p:sp>
        <p:nvSpPr>
          <p:cNvPr id="4" name="Slide Number Placeholder 3"/>
          <p:cNvSpPr>
            <a:spLocks noGrp="1"/>
          </p:cNvSpPr>
          <p:nvPr>
            <p:ph type="sldNum" sz="quarter" idx="5"/>
          </p:nvPr>
        </p:nvSpPr>
        <p:spPr/>
        <p:txBody>
          <a:bodyPr/>
          <a:lstStyle/>
          <a:p>
            <a:fld id="{72F4E750-4A8C-4255-B8EE-26052AA718E6}" type="slidenum">
              <a:rPr lang="en-US" smtClean="0"/>
              <a:pPr/>
              <a:t>42</a:t>
            </a:fld>
            <a:endParaRPr lang="en-US"/>
          </a:p>
        </p:txBody>
      </p:sp>
    </p:spTree>
    <p:extLst>
      <p:ext uri="{BB962C8B-B14F-4D97-AF65-F5344CB8AC3E}">
        <p14:creationId xmlns:p14="http://schemas.microsoft.com/office/powerpoint/2010/main" val="233541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Like CAS, Karpenter is an open source project, created initially by AWS and donated to the community.</a:t>
            </a:r>
          </a:p>
          <a:p>
            <a:r>
              <a:rPr lang="en-US" dirty="0"/>
              <a:t>Karpenter simplifies Kubernetes infrastructure with the right nodes at the right time (or just in time).</a:t>
            </a:r>
          </a:p>
          <a:p>
            <a:r>
              <a:rPr lang="en-US" dirty="0"/>
              <a:t>Karpenter provides an application first infrastructure by provisioning nodes based on pod requirements</a:t>
            </a:r>
          </a:p>
          <a:p>
            <a:r>
              <a:rPr lang="en-US" dirty="0"/>
              <a:t>Karpenter uses Kubernetes native concepts with a single configuration to support a variety of compute instance types, including Spot, On-Demand, x86 and ARM from a single configuration</a:t>
            </a:r>
          </a:p>
          <a:p>
            <a:r>
              <a:rPr lang="en-US" dirty="0"/>
              <a:t>It also enables support for diversification across purchasing options with Spot and on-demand</a:t>
            </a:r>
          </a:p>
          <a:p>
            <a:r>
              <a:rPr lang="en-US" dirty="0"/>
              <a:t>Karpenter is fully supported by AWS, launched for GA in 2021</a:t>
            </a:r>
          </a:p>
        </p:txBody>
      </p:sp>
      <p:sp>
        <p:nvSpPr>
          <p:cNvPr id="4" name="Slide Number Placeholder 3"/>
          <p:cNvSpPr>
            <a:spLocks noGrp="1"/>
          </p:cNvSpPr>
          <p:nvPr>
            <p:ph type="sldNum" sz="quarter" idx="5"/>
          </p:nvPr>
        </p:nvSpPr>
        <p:spPr/>
        <p:txBody>
          <a:bodyPr/>
          <a:lstStyle/>
          <a:p>
            <a:fld id="{72F4E750-4A8C-4255-B8EE-26052AA718E6}" type="slidenum">
              <a:rPr lang="en-US" smtClean="0"/>
              <a:pPr/>
              <a:t>4</a:t>
            </a:fld>
            <a:endParaRPr lang="en-US"/>
          </a:p>
        </p:txBody>
      </p:sp>
    </p:spTree>
    <p:extLst>
      <p:ext uri="{BB962C8B-B14F-4D97-AF65-F5344CB8AC3E}">
        <p14:creationId xmlns:p14="http://schemas.microsoft.com/office/powerpoint/2010/main" val="900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+Cluster proportion </a:t>
            </a:r>
            <a:r>
              <a:rPr lang="en-US" dirty="0" err="1"/>
              <a:t>autoscaler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82187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extLst>
      <p:ext uri="{BB962C8B-B14F-4D97-AF65-F5344CB8AC3E}">
        <p14:creationId xmlns:p14="http://schemas.microsoft.com/office/powerpoint/2010/main" val="599710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mazon Ember Display" charset="0"/>
              <a:ea typeface="+mn-ea"/>
              <a:cs typeface="+mn-cs"/>
            </a:endParaRPr>
          </a:p>
        </p:txBody>
      </p:sp>
    </p:spTree>
    <p:extLst>
      <p:ext uri="{BB962C8B-B14F-4D97-AF65-F5344CB8AC3E}">
        <p14:creationId xmlns:p14="http://schemas.microsoft.com/office/powerpoint/2010/main" val="327394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extLst>
      <p:ext uri="{BB962C8B-B14F-4D97-AF65-F5344CB8AC3E}">
        <p14:creationId xmlns:p14="http://schemas.microsoft.com/office/powerpoint/2010/main" val="375080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algn="l" defTabSz="914400" rtl="0" eaLnBrk="1" latinLnBrk="0" hangingPunct="1">
              <a:spcAft>
                <a:spcPts val="300"/>
              </a:spcAft>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Bin packing problem:</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https://github.com/aws/</a:t>
            </a:r>
            <a:r>
              <a:rPr lang="en-US" sz="1200" kern="1200" dirty="0" err="1">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karpenter</a:t>
            </a: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/blob/main/designs/bin-packing.md</a:t>
            </a:r>
          </a:p>
          <a:p>
            <a:pPr marL="0" algn="l" defTabSz="914400" rtl="0" eaLnBrk="1" latinLnBrk="0" hangingPunct="1">
              <a:spcAft>
                <a:spcPts val="300"/>
              </a:spcAft>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https://en.wikipedia.org/wiki/Bin_packing_problem#First_Fit_Decreasing_(FFD)</a:t>
            </a:r>
          </a:p>
          <a:p>
            <a:pPr marL="0" algn="l" defTabSz="914400" rtl="0" eaLnBrk="1" latinLnBrk="0" hangingPunct="1">
              <a:spcAft>
                <a:spcPts val="300"/>
              </a:spcAft>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Pods of different sizes must be packed into a finite number of nodes (each with a fixed capacity size), in a way that minimum number of nodes(bins) are used.</a:t>
            </a:r>
          </a:p>
          <a:p>
            <a:pPr marL="0" algn="l" defTabSz="914400" rtl="0" eaLnBrk="1" latinLnBrk="0" hangingPunct="1">
              <a:spcAft>
                <a:spcPts val="300"/>
              </a:spcAft>
            </a:pPr>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algn="l" defTabSz="914400" rtl="0" eaLnBrk="1" latinLnBrk="0" hangingPunct="1">
              <a:spcAft>
                <a:spcPts val="300"/>
              </a:spcAft>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First-fit descending or First fit decreasing: </a:t>
            </a:r>
          </a:p>
          <a:p>
            <a:pPr marL="0" indent="-342900" algn="l" defTabSz="914400" rtl="0" eaLnBrk="1" latinLnBrk="0" hangingPunct="1">
              <a:spcAft>
                <a:spcPts val="300"/>
              </a:spcAft>
              <a:buFont typeface="Arial" panose="020B0604020202020204" pitchFamily="34" charset="0"/>
              <a:buChar cha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First sort the pods by size from biggest to smallest. </a:t>
            </a:r>
          </a:p>
          <a:p>
            <a:pPr marL="0" indent="-342900" algn="l" defTabSz="914400" rtl="0" eaLnBrk="1" latinLnBrk="0" hangingPunct="1">
              <a:spcAft>
                <a:spcPts val="300"/>
              </a:spcAft>
              <a:buFont typeface="Arial" panose="020B0604020202020204" pitchFamily="34" charset="0"/>
              <a:buChar cha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Attempt to pack pods (biggest to smallest). Biggest pods will leave some gaps in nodes and smaller ones will pack there</a:t>
            </a:r>
          </a:p>
          <a:p>
            <a:pPr marL="0" indent="-342900" algn="l" defTabSz="914400" rtl="0" eaLnBrk="1" latinLnBrk="0" hangingPunct="1">
              <a:spcAft>
                <a:spcPts val="300"/>
              </a:spcAft>
              <a:buFont typeface="Arial" panose="020B0604020202020204" pitchFamily="34" charset="0"/>
              <a:buChar char="•"/>
            </a:pPr>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algn="l" defTabSz="914400" rtl="0" eaLnBrk="1" latinLnBrk="0" hangingPunct="1">
              <a:spcAft>
                <a:spcPts val="300"/>
              </a:spcAft>
              <a:buClr>
                <a:schemeClr val="accent1"/>
              </a:buCl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First-Fit descending</a:t>
            </a:r>
          </a:p>
          <a:p>
            <a:pPr marL="0" algn="l" defTabSz="914400" rtl="0" eaLnBrk="1" latinLnBrk="0" hangingPunct="1">
              <a:spcAft>
                <a:spcPts val="300"/>
              </a:spcAft>
              <a:buClr>
                <a:schemeClr val="accent1"/>
              </a:buCl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Multidimensional knapsack</a:t>
            </a:r>
          </a:p>
          <a:p>
            <a:pPr marL="0" lvl="1" algn="l" defTabSz="914400" rtl="0" eaLnBrk="1" latinLnBrk="0" hangingPunct="1">
              <a:spcAft>
                <a:spcPts val="300"/>
              </a:spcAft>
              <a:buClr>
                <a:schemeClr val="accent1"/>
              </a:buClr>
              <a:buFont typeface="Arial" panose="020B0604020202020204" pitchFamily="34" charset="0"/>
              <a:buChar cha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CPU, memory, </a:t>
            </a:r>
            <a:r>
              <a:rPr lang="en-US" sz="1200" kern="1200" dirty="0" err="1">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euclidean</a:t>
            </a:r>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lvl="1" algn="l" defTabSz="914400" rtl="0" eaLnBrk="1" latinLnBrk="0" hangingPunct="1">
              <a:spcAft>
                <a:spcPts val="300"/>
              </a:spcAft>
              <a:buClr>
                <a:schemeClr val="accent1"/>
              </a:buClr>
              <a:buFont typeface="Arial" panose="020B0604020202020204" pitchFamily="34" charset="0"/>
              <a:buChar cha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Other algorithms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mazon Ember Display" charset="0"/>
              <a:ea typeface="+mn-ea"/>
              <a:cs typeface="+mn-cs"/>
            </a:endParaRPr>
          </a:p>
        </p:txBody>
      </p:sp>
    </p:spTree>
    <p:extLst>
      <p:ext uri="{BB962C8B-B14F-4D97-AF65-F5344CB8AC3E}">
        <p14:creationId xmlns:p14="http://schemas.microsoft.com/office/powerpoint/2010/main" val="55761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mazon Ember Display" charset="0"/>
              <a:ea typeface="+mn-ea"/>
              <a:cs typeface="+mn-cs"/>
            </a:endParaRPr>
          </a:p>
        </p:txBody>
      </p:sp>
    </p:spTree>
    <p:extLst>
      <p:ext uri="{BB962C8B-B14F-4D97-AF65-F5344CB8AC3E}">
        <p14:creationId xmlns:p14="http://schemas.microsoft.com/office/powerpoint/2010/main" val="2263706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a:t>Amazon EC2 offers four different purchasing options to provision compute:</a:t>
            </a:r>
            <a:br>
              <a:rPr lang="en-US" i="0" baseline="0" dirty="0"/>
            </a:br>
            <a:br>
              <a:rPr lang="en-US" i="0" baseline="0" dirty="0"/>
            </a:br>
            <a:r>
              <a:rPr lang="en-US" sz="1400" b="1" i="1" u="sng" dirty="0"/>
              <a:t>*Click*</a:t>
            </a:r>
            <a:br>
              <a:rPr lang="en-US" sz="1400" b="1" i="1" u="sng" dirty="0"/>
            </a:b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On-Demand: You provision instances when you need them. </a:t>
            </a:r>
            <a:r>
              <a:rPr lang="en-US" sz="1400" b="1" i="1" u="sng" dirty="0"/>
              <a:t>*Click*</a:t>
            </a:r>
            <a:r>
              <a:rPr lang="en-US" sz="1400" b="0" i="0" u="none" dirty="0"/>
              <a:t>. </a:t>
            </a:r>
            <a:r>
              <a:rPr lang="en-US" i="0" baseline="0" dirty="0"/>
              <a:t>Pay-as-you-go, pay by the second, no up front commitments, this is where most customers start their cloud journey. When comparing with other purchase options it’s almost like our premium purchase option, and its great for short-term usage.</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40" b="0" i="0" u="none"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1" u="sng" dirty="0"/>
              <a:t>*Click*</a:t>
            </a:r>
            <a:br>
              <a:rPr lang="en-US" sz="1600" b="1" i="1" u="sng" dirty="0"/>
            </a:b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Reserved Instance: </a:t>
            </a:r>
            <a:r>
              <a:rPr lang="en-US" sz="1400" b="1" i="1" u="sng" dirty="0"/>
              <a:t>*Click*</a:t>
            </a:r>
            <a:r>
              <a:rPr lang="en-US" i="0" baseline="0" dirty="0"/>
              <a:t> - Is ideal for customers who know exactly what they are going to run over a duration, and offers big savings for a 1 or 3 year commitment. Best for always on workloads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Savings Plans: Just like RI’s, but rather than making commitments to specific instance configuration, you can save money just by committing to a dollar spend. Super flexible and allow you to change that usage from one region to another, or from instance type to another, or even if you move from EC2 to </a:t>
            </a:r>
            <a:r>
              <a:rPr lang="en-US" i="0" baseline="0" dirty="0" err="1"/>
              <a:t>Fargate</a:t>
            </a:r>
            <a:r>
              <a:rPr lang="en-US" i="0" baseline="0" dirty="0"/>
              <a:t>, the savings plan moves with you.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i="1" u="sng" dirty="0"/>
              <a:t>*Click*</a:t>
            </a: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Spot Instances: Is making use of AWS’ spare capacity to provision instances at a highly discounted rate. </a:t>
            </a:r>
            <a:r>
              <a:rPr lang="en-US" sz="1400" b="1" i="1" u="sng" dirty="0"/>
              <a:t>*Click*</a:t>
            </a:r>
            <a:r>
              <a:rPr lang="en-US" i="0" baseline="0" dirty="0"/>
              <a:t> Same as pay-as-you-go pricing as On-Demand, but at up to 90% off. </a:t>
            </a:r>
            <a:r>
              <a:rPr lang="en-US" sz="1440" b="0" i="0" kern="1200" dirty="0">
                <a:solidFill>
                  <a:schemeClr val="tx1"/>
                </a:solidFill>
                <a:effectLst/>
                <a:latin typeface="+mn-lt"/>
                <a:ea typeface="+mn-ea"/>
                <a:cs typeface="+mn-cs"/>
              </a:rPr>
              <a:t>Best for stateless, flexible, and fault tolerant workloads. The caveat with this discount and spare-capacity is that EC2 can reclaim that instance with proactive/reactive (2 minute) warning.</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40" b="0" i="0" kern="1200" baseline="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Efficienct</a:t>
            </a:r>
            <a:r>
              <a:rPr lang="en-US" sz="1200" dirty="0"/>
              <a:t> management large EKS environment with many clusters and nodes at scale through upgrades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Consolidates and bin packs pods to fewer node groups to increase utilization. Chooses the lowest priced instances for OD. It does consolidation from OD-&gt;OD, OD-&gt;Spot. </a:t>
            </a:r>
          </a:p>
          <a:p>
            <a:pPr lvl="3"/>
            <a:r>
              <a:rPr lang="en-US" sz="1200" dirty="0" err="1"/>
              <a:t>Karpenter</a:t>
            </a:r>
            <a:r>
              <a:rPr lang="en-US" sz="1200" dirty="0"/>
              <a:t> responds quickly and automatically to changes in application load, scheduling, and resource requirements, placing new workloads onto a variety of available compute resource capacity.</a:t>
            </a:r>
          </a:p>
          <a:p>
            <a:pPr lvl="3"/>
            <a:endParaRPr lang="en-US" sz="1200" dirty="0"/>
          </a:p>
          <a:p>
            <a:pPr marL="1085850" lvl="2" indent="-171450">
              <a:buFont typeface="Arial" panose="020B0604020202020204" pitchFamily="34" charset="0"/>
              <a:buChar char="•"/>
            </a:pPr>
            <a:r>
              <a:rPr lang="en-US" sz="1600" dirty="0"/>
              <a:t>Ensures compute availability</a:t>
            </a:r>
          </a:p>
          <a:p>
            <a:pPr marL="1543050" lvl="3" indent="-171450">
              <a:buFont typeface="Arial" panose="020B0604020202020204" pitchFamily="34" charset="0"/>
              <a:buChar char="•"/>
            </a:pPr>
            <a:endParaRPr lang="en-US" sz="1200" dirty="0"/>
          </a:p>
          <a:p>
            <a:pPr lvl="3"/>
            <a:r>
              <a:rPr lang="en-US" sz="1200" dirty="0"/>
              <a:t>With mixing purchasing options with Spot and OD, RIs.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11</a:t>
            </a:fld>
            <a:endParaRPr lang="en-US"/>
          </a:p>
        </p:txBody>
      </p:sp>
    </p:spTree>
    <p:extLst>
      <p:ext uri="{BB962C8B-B14F-4D97-AF65-F5344CB8AC3E}">
        <p14:creationId xmlns:p14="http://schemas.microsoft.com/office/powerpoint/2010/main" val="3597579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1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C59D3C-F265-A7AD-B75C-9AB19FCED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5" name="TextBox 4">
            <a:extLst>
              <a:ext uri="{FF2B5EF4-FFF2-40B4-BE49-F238E27FC236}">
                <a16:creationId xmlns:a16="http://schemas.microsoft.com/office/drawing/2014/main" id="{A3C4862A-6AB7-E467-D991-630FEA6FDD67}"/>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2024</a:t>
            </a:fld>
            <a:r>
              <a:rPr lang="en-US" sz="600" dirty="0">
                <a:solidFill>
                  <a:schemeClr val="tx1"/>
                </a:solidFill>
              </a:rPr>
              <a:t>, Amazon Web Services, Inc. or its affiliates. All rights reserved. </a:t>
            </a:r>
          </a:p>
        </p:txBody>
      </p:sp>
      <p:sp>
        <p:nvSpPr>
          <p:cNvPr id="6" name="Text Placeholder 7">
            <a:extLst>
              <a:ext uri="{FF2B5EF4-FFF2-40B4-BE49-F238E27FC236}">
                <a16:creationId xmlns:a16="http://schemas.microsoft.com/office/drawing/2014/main" id="{9C482052-74E8-7CD7-F0F0-949A75818DE5}"/>
              </a:ext>
            </a:extLst>
          </p:cNvPr>
          <p:cNvSpPr>
            <a:spLocks noGrp="1"/>
          </p:cNvSpPr>
          <p:nvPr>
            <p:ph type="body" sz="quarter" idx="10" hasCustomPrompt="1"/>
          </p:nvPr>
        </p:nvSpPr>
        <p:spPr>
          <a:xfrm>
            <a:off x="609599" y="1729418"/>
            <a:ext cx="5582480"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23933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3208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2099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2435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3043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528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54984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8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2479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397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55613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1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50D784-1856-E6F0-2FE8-22F9BA2AD8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2024</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19239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925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9EA55C8-9EB1-43B1-BF66-2D7F31D1B84A}"/>
              </a:ext>
            </a:extLst>
          </p:cNvPr>
          <p:cNvSpPr>
            <a:spLocks noGrp="1"/>
          </p:cNvSpPr>
          <p:nvPr>
            <p:ph type="title" hasCustomPrompt="1"/>
          </p:nvPr>
        </p:nvSpPr>
        <p:spPr>
          <a:xfrm>
            <a:off x="609600" y="-624431"/>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12023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0A126-58BA-41AC-92D7-A31F9CFA52FC}"/>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3945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3199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0205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1916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03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8" name="Text Placeholder 15">
            <a:extLst>
              <a:ext uri="{FF2B5EF4-FFF2-40B4-BE49-F238E27FC236}">
                <a16:creationId xmlns:a16="http://schemas.microsoft.com/office/drawing/2014/main" id="{E0A0F065-DA19-4B02-B238-CFA9C89CB65B}"/>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0" name="Text Placeholder 15">
            <a:extLst>
              <a:ext uri="{FF2B5EF4-FFF2-40B4-BE49-F238E27FC236}">
                <a16:creationId xmlns:a16="http://schemas.microsoft.com/office/drawing/2014/main" id="{EEFC34B7-722A-436B-9E34-41B9A285F13F}"/>
              </a:ext>
            </a:extLst>
          </p:cNvPr>
          <p:cNvSpPr>
            <a:spLocks noGrp="1"/>
          </p:cNvSpPr>
          <p:nvPr>
            <p:ph type="body" sz="quarter" idx="14" hasCustomPrompt="1"/>
          </p:nvPr>
        </p:nvSpPr>
        <p:spPr>
          <a:xfrm>
            <a:off x="34353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Tree>
    <p:extLst>
      <p:ext uri="{BB962C8B-B14F-4D97-AF65-F5344CB8AC3E}">
        <p14:creationId xmlns:p14="http://schemas.microsoft.com/office/powerpoint/2010/main" val="6449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983C2-B45D-83B2-DEBB-13EE7EB37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64245F3-8647-4F31-854F-80CF1984030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2024</a:t>
            </a:fld>
            <a:r>
              <a:rPr lang="en-US" sz="600" dirty="0">
                <a:solidFill>
                  <a:schemeClr val="tx1"/>
                </a:solidFill>
              </a:rPr>
              <a:t>, Amazon Web Services, Inc. or its affiliates. All rights reserved. </a:t>
            </a:r>
          </a:p>
        </p:txBody>
      </p:sp>
      <p:sp>
        <p:nvSpPr>
          <p:cNvPr id="4" name="Title 1">
            <a:extLst>
              <a:ext uri="{FF2B5EF4-FFF2-40B4-BE49-F238E27FC236}">
                <a16:creationId xmlns:a16="http://schemas.microsoft.com/office/drawing/2014/main" id="{1856A689-4A94-B183-8E99-7DD2C8453F71}"/>
              </a:ext>
            </a:extLst>
          </p:cNvPr>
          <p:cNvSpPr>
            <a:spLocks noGrp="1"/>
          </p:cNvSpPr>
          <p:nvPr>
            <p:ph type="title" hasCustomPrompt="1"/>
          </p:nvPr>
        </p:nvSpPr>
        <p:spPr>
          <a:xfrm>
            <a:off x="609600" y="2718036"/>
            <a:ext cx="6079435" cy="1421928"/>
          </a:xfrm>
        </p:spPr>
        <p:txBody>
          <a:bodyPr anchor="ctr" anchorCtr="0"/>
          <a:lstStyle>
            <a:lvl1pPr>
              <a:defRPr sz="4800">
                <a:solidFill>
                  <a:schemeClr val="tx1"/>
                </a:solidFill>
              </a:defRPr>
            </a:lvl1pPr>
          </a:lstStyle>
          <a:p>
            <a:r>
              <a:rPr lang="en-US" dirty="0"/>
              <a:t>Section layout: Enter section name here</a:t>
            </a:r>
          </a:p>
        </p:txBody>
      </p:sp>
    </p:spTree>
    <p:extLst>
      <p:ext uri="{BB962C8B-B14F-4D97-AF65-F5344CB8AC3E}">
        <p14:creationId xmlns:p14="http://schemas.microsoft.com/office/powerpoint/2010/main" val="78969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350BF9-1884-DA8A-63FF-C319D9447F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6E248D52-C188-4731-A5BC-171F086D544F}"/>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2024</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28161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932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3644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5801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1"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8874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207794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
        <p:nvSpPr>
          <p:cNvPr id="2" name="Title 1">
            <a:extLst>
              <a:ext uri="{FF2B5EF4-FFF2-40B4-BE49-F238E27FC236}">
                <a16:creationId xmlns:a16="http://schemas.microsoft.com/office/drawing/2014/main" id="{885D0BE8-3DF9-42ED-B529-6742E64DFC9A}"/>
              </a:ext>
            </a:extLst>
          </p:cNvPr>
          <p:cNvSpPr>
            <a:spLocks noGrp="1"/>
          </p:cNvSpPr>
          <p:nvPr>
            <p:ph type="title" hasCustomPrompt="1"/>
          </p:nvPr>
        </p:nvSpPr>
        <p:spPr>
          <a:xfrm>
            <a:off x="609600" y="-634999"/>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3990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57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 Color set 1 - bar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65D1B79-F67D-4005-9FD4-77597AB306ED}"/>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18D2D97F-31F9-5645-1DF5-2408297623E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DE441112-31B4-4E01-B012-03CF8BF75F0F}"/>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2024</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56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 Color set 1 - bar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659D276-0939-4482-8050-C69560EFB8B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1C09F6EE-2591-9381-147F-24492EA5E82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030F7E1-6742-4693-A3EB-3B904D7A508C}"/>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2024</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15363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5084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318921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027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9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4148222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33462406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33028021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41718529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22520593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30851117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350393-A79A-9C40-866B-A68329B2DE70}"/>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209166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5973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Color set 1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6E677-D1C5-41E6-B3CE-AC80B7D7D6D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8096" cy="6865005"/>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C70A3D7A-D432-439A-B35E-CF2544E63FBD}"/>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2024</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D46607AE-C838-AC88-AF22-AEA9D1B0936D}"/>
              </a:ext>
            </a:extLst>
          </p:cNvPr>
          <p:cNvSpPr>
            <a:spLocks noGrp="1"/>
          </p:cNvSpPr>
          <p:nvPr>
            <p:ph type="title" hasCustomPrompt="1"/>
          </p:nvPr>
        </p:nvSpPr>
        <p:spPr>
          <a:xfrm>
            <a:off x="609600" y="914401"/>
            <a:ext cx="7262191"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279594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00E64-3299-BF8F-E232-ACAC613B2D3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1"/>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0C3F2AF0-00FC-4762-AB95-0A52906265CB}"/>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2024</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21349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018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406E-49D4-4042-B360-7083D5E4FCA5}"/>
              </a:ext>
            </a:extLst>
          </p:cNvPr>
          <p:cNvSpPr>
            <a:spLocks noGrp="1"/>
          </p:cNvSpPr>
          <p:nvPr>
            <p:ph type="title" hasCustomPrompt="1"/>
          </p:nvPr>
        </p:nvSpPr>
        <p:spPr>
          <a:xfrm>
            <a:off x="609600" y="-649830"/>
            <a:ext cx="10972800" cy="535531"/>
          </a:xfrm>
        </p:spPr>
        <p:txBody>
          <a:bodyPr/>
          <a:lstStyle>
            <a:lvl1pPr>
              <a:defRPr>
                <a:solidFill>
                  <a:schemeClr val="bg2"/>
                </a:solidFill>
              </a:defRPr>
            </a:lvl1pPr>
          </a:lstStyle>
          <a:p>
            <a:r>
              <a:rPr lang="en-US" dirty="0"/>
              <a:t>Enter unique title of slide for accessibility</a:t>
            </a:r>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9278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60675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1375741"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dirty="0"/>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2"/>
                </a:solidFill>
              </a:rPr>
              <a:t>© </a:t>
            </a:r>
            <a:fld id="{C09C7244-04FA-4945-8501-81AE75998B9F}" type="datetimeyyyy">
              <a:rPr lang="en-US" sz="600" smtClean="0">
                <a:solidFill>
                  <a:schemeClr val="tx2"/>
                </a:solidFill>
              </a:rPr>
              <a:t>2024</a:t>
            </a:fld>
            <a:r>
              <a:rPr lang="en-US" sz="600" dirty="0">
                <a:solidFill>
                  <a:schemeClr val="tx2"/>
                </a:solidFill>
              </a:rPr>
              <a:t>, Amazon Web Services, Inc. or its affiliates. All rights reserved. </a:t>
            </a:r>
          </a:p>
        </p:txBody>
      </p:sp>
      <p:pic>
        <p:nvPicPr>
          <p:cNvPr id="11" name="Picture 10">
            <a:extLst>
              <a:ext uri="{FF2B5EF4-FFF2-40B4-BE49-F238E27FC236}">
                <a16:creationId xmlns:a16="http://schemas.microsoft.com/office/drawing/2014/main" id="{5DD0DB94-9453-40EB-A68F-D7B8C9139862}"/>
              </a:ext>
            </a:extLst>
          </p:cNvPr>
          <p:cNvPicPr>
            <a:picLocks noChangeAspect="1"/>
          </p:cNvPicPr>
          <p:nvPr userDrawn="1"/>
        </p:nvPicPr>
        <p:blipFill>
          <a:blip r:embed="rId49"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pic>
        <p:nvPicPr>
          <p:cNvPr id="4" name="Picture 3">
            <a:extLst>
              <a:ext uri="{FF2B5EF4-FFF2-40B4-BE49-F238E27FC236}">
                <a16:creationId xmlns:a16="http://schemas.microsoft.com/office/drawing/2014/main" id="{43D97077-2198-E82D-A05F-5B6D8C17AA2F}"/>
              </a:ext>
            </a:extLst>
          </p:cNvPr>
          <p:cNvPicPr>
            <a:picLocks noChangeAspect="1"/>
          </p:cNvPicPr>
          <p:nvPr userDrawn="1"/>
        </p:nvPicPr>
        <p:blipFill>
          <a:blip r:embed="rId50"/>
          <a:stretch>
            <a:fillRect/>
          </a:stretch>
        </p:blipFill>
        <p:spPr>
          <a:xfrm>
            <a:off x="11399837" y="6264817"/>
            <a:ext cx="365125" cy="365125"/>
          </a:xfrm>
          <a:prstGeom prst="rect">
            <a:avLst/>
          </a:prstGeom>
        </p:spPr>
      </p:pic>
    </p:spTree>
    <p:extLst>
      <p:ext uri="{BB962C8B-B14F-4D97-AF65-F5344CB8AC3E}">
        <p14:creationId xmlns:p14="http://schemas.microsoft.com/office/powerpoint/2010/main" val="1430867875"/>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75" r:id="rId3"/>
    <p:sldLayoutId id="2147483676" r:id="rId4"/>
    <p:sldLayoutId id="2147483677" r:id="rId5"/>
    <p:sldLayoutId id="2147483679" r:id="rId6"/>
    <p:sldLayoutId id="2147483680"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3" r:id="rId28"/>
    <p:sldLayoutId id="2147483714" r:id="rId29"/>
    <p:sldLayoutId id="2147483726" r:id="rId30"/>
    <p:sldLayoutId id="2147483727" r:id="rId31"/>
    <p:sldLayoutId id="2147483728" r:id="rId32"/>
    <p:sldLayoutId id="2147483729" r:id="rId33"/>
    <p:sldLayoutId id="2147483730" r:id="rId34"/>
    <p:sldLayoutId id="2147483731" r:id="rId35"/>
    <p:sldLayoutId id="2147483733" r:id="rId36"/>
    <p:sldLayoutId id="2147483734" r:id="rId37"/>
    <p:sldLayoutId id="2147483746" r:id="rId38"/>
    <p:sldLayoutId id="2147483747" r:id="rId39"/>
    <p:sldLayoutId id="2147483748" r:id="rId40"/>
    <p:sldLayoutId id="2147483750" r:id="rId41"/>
    <p:sldLayoutId id="2147483751" r:id="rId42"/>
    <p:sldLayoutId id="2147483752" r:id="rId43"/>
    <p:sldLayoutId id="2147483753" r:id="rId44"/>
    <p:sldLayoutId id="2147483754" r:id="rId45"/>
    <p:sldLayoutId id="2147483755" r:id="rId46"/>
    <p:sldLayoutId id="2147483756"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43.xml"/><Relationship Id="rId6" Type="http://schemas.openxmlformats.org/officeDocument/2006/relationships/image" Target="../media/image40.svg"/><Relationship Id="rId5" Type="http://schemas.openxmlformats.org/officeDocument/2006/relationships/image" Target="../media/image39.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svg"/><Relationship Id="rId26" Type="http://schemas.openxmlformats.org/officeDocument/2006/relationships/image" Target="../media/image76.svg"/><Relationship Id="rId39" Type="http://schemas.openxmlformats.org/officeDocument/2006/relationships/image" Target="../media/image89.png"/><Relationship Id="rId21" Type="http://schemas.openxmlformats.org/officeDocument/2006/relationships/image" Target="../media/image71.png"/><Relationship Id="rId34" Type="http://schemas.openxmlformats.org/officeDocument/2006/relationships/image" Target="../media/image84.svg"/><Relationship Id="rId42" Type="http://schemas.openxmlformats.org/officeDocument/2006/relationships/image" Target="../media/image92.svg"/><Relationship Id="rId47" Type="http://schemas.openxmlformats.org/officeDocument/2006/relationships/image" Target="../media/image97.png"/><Relationship Id="rId50" Type="http://schemas.openxmlformats.org/officeDocument/2006/relationships/image" Target="../media/image100.svg"/><Relationship Id="rId7" Type="http://schemas.openxmlformats.org/officeDocument/2006/relationships/image" Target="../media/image52.png"/><Relationship Id="rId2" Type="http://schemas.openxmlformats.org/officeDocument/2006/relationships/image" Target="../media/image53.png"/><Relationship Id="rId16" Type="http://schemas.openxmlformats.org/officeDocument/2006/relationships/image" Target="../media/image66.svg"/><Relationship Id="rId29" Type="http://schemas.openxmlformats.org/officeDocument/2006/relationships/image" Target="../media/image79.png"/><Relationship Id="rId11" Type="http://schemas.openxmlformats.org/officeDocument/2006/relationships/image" Target="../media/image61.png"/><Relationship Id="rId24" Type="http://schemas.openxmlformats.org/officeDocument/2006/relationships/image" Target="../media/image74.svg"/><Relationship Id="rId32" Type="http://schemas.openxmlformats.org/officeDocument/2006/relationships/image" Target="../media/image82.svg"/><Relationship Id="rId37" Type="http://schemas.openxmlformats.org/officeDocument/2006/relationships/image" Target="../media/image87.png"/><Relationship Id="rId40" Type="http://schemas.openxmlformats.org/officeDocument/2006/relationships/image" Target="../media/image90.svg"/><Relationship Id="rId45" Type="http://schemas.openxmlformats.org/officeDocument/2006/relationships/image" Target="../media/image95.png"/><Relationship Id="rId5" Type="http://schemas.openxmlformats.org/officeDocument/2006/relationships/image" Target="../media/image56.sv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svg"/><Relationship Id="rId36" Type="http://schemas.openxmlformats.org/officeDocument/2006/relationships/image" Target="../media/image86.svg"/><Relationship Id="rId49" Type="http://schemas.openxmlformats.org/officeDocument/2006/relationships/image" Target="../media/image99.png"/><Relationship Id="rId10" Type="http://schemas.openxmlformats.org/officeDocument/2006/relationships/image" Target="../media/image60.sv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sv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2.svg"/><Relationship Id="rId27" Type="http://schemas.openxmlformats.org/officeDocument/2006/relationships/image" Target="../media/image77.png"/><Relationship Id="rId30" Type="http://schemas.openxmlformats.org/officeDocument/2006/relationships/image" Target="../media/image80.svg"/><Relationship Id="rId35" Type="http://schemas.openxmlformats.org/officeDocument/2006/relationships/image" Target="../media/image85.png"/><Relationship Id="rId43" Type="http://schemas.openxmlformats.org/officeDocument/2006/relationships/image" Target="../media/image93.png"/><Relationship Id="rId48" Type="http://schemas.openxmlformats.org/officeDocument/2006/relationships/image" Target="../media/image98.svg"/><Relationship Id="rId8" Type="http://schemas.openxmlformats.org/officeDocument/2006/relationships/image" Target="../media/image58.png"/><Relationship Id="rId3" Type="http://schemas.openxmlformats.org/officeDocument/2006/relationships/image" Target="../media/image54.svg"/><Relationship Id="rId12" Type="http://schemas.openxmlformats.org/officeDocument/2006/relationships/image" Target="../media/image62.sv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38" Type="http://schemas.openxmlformats.org/officeDocument/2006/relationships/image" Target="../media/image88.svg"/><Relationship Id="rId46" Type="http://schemas.openxmlformats.org/officeDocument/2006/relationships/image" Target="../media/image96.svg"/><Relationship Id="rId20" Type="http://schemas.openxmlformats.org/officeDocument/2006/relationships/image" Target="../media/image70.svg"/><Relationship Id="rId41" Type="http://schemas.openxmlformats.org/officeDocument/2006/relationships/image" Target="../media/image91.png"/><Relationship Id="rId1" Type="http://schemas.openxmlformats.org/officeDocument/2006/relationships/slideLayout" Target="../slideLayouts/slideLayout4.xml"/><Relationship Id="rId6"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4.svg"/><Relationship Id="rId7" Type="http://schemas.openxmlformats.org/officeDocument/2006/relationships/image" Target="../media/image101.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2.png"/><Relationship Id="rId4" Type="http://schemas.openxmlformats.org/officeDocument/2006/relationships/image" Target="../media/image57.png"/><Relationship Id="rId9" Type="http://schemas.openxmlformats.org/officeDocument/2006/relationships/image" Target="../media/image10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19.xml.rels><?xml version="1.0" encoding="UTF-8" standalone="yes"?>
<Relationships xmlns="http://schemas.openxmlformats.org/package/2006/relationships"><Relationship Id="rId8" Type="http://schemas.openxmlformats.org/officeDocument/2006/relationships/hyperlink" Target="https://aws.amazon.com/blogs/apn/best-practices-for-optimizing-kubernetes-costs-on-aws-with-stormforge-and-karpenter/" TargetMode="External"/><Relationship Id="rId3" Type="http://schemas.openxmlformats.org/officeDocument/2006/relationships/hyperlink" Target="https://karpenter.sh/v0.6.4/getting-started/" TargetMode="External"/><Relationship Id="rId7" Type="http://schemas.openxmlformats.org/officeDocument/2006/relationships/hyperlink" Target="https://aws.amazon.com/blogs/containers/using-amazon-ec2-spot-instances-with-karpenter/"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aws.amazon.com/blogs/aws/introducing-karpenter-an-open-source-high-performance-kubernetes-cluster-autoscaler/" TargetMode="External"/><Relationship Id="rId5" Type="http://schemas.openxmlformats.org/officeDocument/2006/relationships/hyperlink" Target="https://ec2spotworkshops.com/karpenter.html" TargetMode="External"/><Relationship Id="rId4" Type="http://schemas.openxmlformats.org/officeDocument/2006/relationships/hyperlink" Target="https://aws.github.io/aws-eks-best-practices/karpent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1.xml"/><Relationship Id="rId5" Type="http://schemas.openxmlformats.org/officeDocument/2006/relationships/image" Target="../media/image14.sv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ws/karpenter/tree/main/tools/karpenter-convert" TargetMode="External"/><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karpenter.sh/docs/concepts/disruption/#drift"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hyperlink" Target="https://kubernetes-sigs.github.io/aws-load-balancer-controller/v2.1/deploy/pod_readiness_gate/" TargetMode="Externa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karpenter.sh/docs/upgrading/v1beta1-migration/"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microsoft.com/office/2007/relationships/hdphoto" Target="../media/hdphoto1.wdp"/><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CC6D1A8-D25D-94F5-5BB0-96DCCC471DDD}"/>
              </a:ext>
            </a:extLst>
          </p:cNvPr>
          <p:cNvSpPr>
            <a:spLocks noGrp="1"/>
          </p:cNvSpPr>
          <p:nvPr>
            <p:ph type="ctrTitle"/>
          </p:nvPr>
        </p:nvSpPr>
        <p:spPr>
          <a:xfrm>
            <a:off x="609598" y="2126159"/>
            <a:ext cx="11016345" cy="1421928"/>
          </a:xfrm>
        </p:spPr>
        <p:txBody>
          <a:bodyPr/>
          <a:lstStyle/>
          <a:p>
            <a:r>
              <a:rPr lang="en-US" dirty="0"/>
              <a:t>Simplifying Cluster scaling with </a:t>
            </a:r>
            <a:r>
              <a:rPr lang="en-US" dirty="0" err="1"/>
              <a:t>Karpenter</a:t>
            </a:r>
            <a:r>
              <a:rPr lang="en-US" dirty="0"/>
              <a:t> on Kubernetes</a:t>
            </a:r>
          </a:p>
        </p:txBody>
      </p:sp>
      <p:sp>
        <p:nvSpPr>
          <p:cNvPr id="5" name="Text Placeholder 4">
            <a:extLst>
              <a:ext uri="{FF2B5EF4-FFF2-40B4-BE49-F238E27FC236}">
                <a16:creationId xmlns:a16="http://schemas.microsoft.com/office/drawing/2014/main" id="{2300F5A4-4969-A041-7392-D9B502448483}"/>
              </a:ext>
            </a:extLst>
          </p:cNvPr>
          <p:cNvSpPr>
            <a:spLocks noGrp="1"/>
          </p:cNvSpPr>
          <p:nvPr>
            <p:ph type="body" sz="quarter" idx="11"/>
          </p:nvPr>
        </p:nvSpPr>
        <p:spPr>
          <a:xfrm>
            <a:off x="609598" y="4349712"/>
            <a:ext cx="3797302" cy="369332"/>
          </a:xfrm>
        </p:spPr>
        <p:txBody>
          <a:bodyPr/>
          <a:lstStyle/>
          <a:p>
            <a:r>
              <a:rPr lang="en-US" dirty="0"/>
              <a:t>Rodrigo </a:t>
            </a:r>
            <a:r>
              <a:rPr lang="en-US" dirty="0" err="1"/>
              <a:t>Bersa</a:t>
            </a:r>
            <a:endParaRPr lang="en-US" dirty="0"/>
          </a:p>
        </p:txBody>
      </p:sp>
      <p:sp>
        <p:nvSpPr>
          <p:cNvPr id="7" name="Text Placeholder 6">
            <a:extLst>
              <a:ext uri="{FF2B5EF4-FFF2-40B4-BE49-F238E27FC236}">
                <a16:creationId xmlns:a16="http://schemas.microsoft.com/office/drawing/2014/main" id="{A04A05F7-AE2B-F23E-83A7-D679089EE3D6}"/>
              </a:ext>
            </a:extLst>
          </p:cNvPr>
          <p:cNvSpPr>
            <a:spLocks noGrp="1"/>
          </p:cNvSpPr>
          <p:nvPr>
            <p:ph type="body" sz="quarter" idx="12"/>
          </p:nvPr>
        </p:nvSpPr>
        <p:spPr>
          <a:xfrm>
            <a:off x="609598" y="4762500"/>
            <a:ext cx="3797302" cy="574003"/>
          </a:xfrm>
        </p:spPr>
        <p:txBody>
          <a:bodyPr/>
          <a:lstStyle/>
          <a:p>
            <a:r>
              <a:rPr lang="en-US" dirty="0"/>
              <a:t>WW Senior Container Specialist SA</a:t>
            </a:r>
          </a:p>
          <a:p>
            <a:r>
              <a:rPr lang="en-US" dirty="0"/>
              <a:t>Amazon Web Services</a:t>
            </a:r>
          </a:p>
        </p:txBody>
      </p:sp>
      <p:pic>
        <p:nvPicPr>
          <p:cNvPr id="3" name="Picture 2">
            <a:extLst>
              <a:ext uri="{FF2B5EF4-FFF2-40B4-BE49-F238E27FC236}">
                <a16:creationId xmlns:a16="http://schemas.microsoft.com/office/drawing/2014/main" id="{BF09B14A-38E4-6619-0AD9-01C72D95D7AA}"/>
              </a:ext>
            </a:extLst>
          </p:cNvPr>
          <p:cNvPicPr>
            <a:picLocks noChangeAspect="1"/>
          </p:cNvPicPr>
          <p:nvPr/>
        </p:nvPicPr>
        <p:blipFill>
          <a:blip r:embed="rId2"/>
          <a:stretch>
            <a:fillRect/>
          </a:stretch>
        </p:blipFill>
        <p:spPr>
          <a:xfrm>
            <a:off x="10246475" y="404889"/>
            <a:ext cx="919645" cy="919645"/>
          </a:xfrm>
          <a:prstGeom prst="rect">
            <a:avLst/>
          </a:prstGeom>
        </p:spPr>
      </p:pic>
      <p:sp>
        <p:nvSpPr>
          <p:cNvPr id="4" name="TextBox 3">
            <a:extLst>
              <a:ext uri="{FF2B5EF4-FFF2-40B4-BE49-F238E27FC236}">
                <a16:creationId xmlns:a16="http://schemas.microsoft.com/office/drawing/2014/main" id="{25BBF78D-1009-C152-6E03-7B04CD37E4D6}"/>
              </a:ext>
            </a:extLst>
          </p:cNvPr>
          <p:cNvSpPr txBox="1"/>
          <p:nvPr/>
        </p:nvSpPr>
        <p:spPr>
          <a:xfrm>
            <a:off x="9488016" y="1377742"/>
            <a:ext cx="2436564" cy="369332"/>
          </a:xfrm>
          <a:prstGeom prst="rect">
            <a:avLst/>
          </a:prstGeom>
          <a:noFill/>
        </p:spPr>
        <p:txBody>
          <a:bodyPr wrap="none" lIns="0" rIns="0" rtlCol="0">
            <a:spAutoFit/>
          </a:bodyPr>
          <a:lstStyle/>
          <a:p>
            <a:pPr algn="l"/>
            <a:r>
              <a:rPr lang="en-US" b="1" dirty="0">
                <a:latin typeface="Verdana" panose="020B0604030504040204" pitchFamily="34" charset="0"/>
                <a:ea typeface="Verdana" panose="020B0604030504040204" pitchFamily="34" charset="0"/>
                <a:cs typeface="Verdana" panose="020B0604030504040204" pitchFamily="34" charset="0"/>
              </a:rPr>
              <a:t>Cloud Native </a:t>
            </a:r>
            <a:r>
              <a:rPr lang="en-US" b="1" dirty="0" err="1">
                <a:latin typeface="Verdana" panose="020B0604030504040204" pitchFamily="34" charset="0"/>
                <a:ea typeface="Verdana" panose="020B0604030504040204" pitchFamily="34" charset="0"/>
                <a:cs typeface="Verdana" panose="020B0604030504040204" pitchFamily="34" charset="0"/>
              </a:rPr>
              <a:t>NoVA</a:t>
            </a:r>
            <a:endParaRPr lang="en-US"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816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82">
            <a:extLst>
              <a:ext uri="{FF2B5EF4-FFF2-40B4-BE49-F238E27FC236}">
                <a16:creationId xmlns:a16="http://schemas.microsoft.com/office/drawing/2014/main" id="{107DBACB-DFEC-8F74-FD09-EC8AD8B40B92}"/>
              </a:ext>
            </a:extLst>
          </p:cNvPr>
          <p:cNvSpPr/>
          <p:nvPr/>
        </p:nvSpPr>
        <p:spPr>
          <a:xfrm>
            <a:off x="9136394" y="1974583"/>
            <a:ext cx="1836406" cy="1605145"/>
          </a:xfrm>
          <a:prstGeom prst="roundRect">
            <a:avLst/>
          </a:prstGeom>
          <a:gradFill flip="none" rotWithShape="1">
            <a:gsLst>
              <a:gs pos="0">
                <a:srgbClr val="E4750F"/>
              </a:gs>
              <a:gs pos="99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EC2 Fleet (instant)</a:t>
            </a:r>
          </a:p>
        </p:txBody>
      </p:sp>
      <p:cxnSp>
        <p:nvCxnSpPr>
          <p:cNvPr id="27" name="Straight Arrow Connector 26">
            <a:extLst>
              <a:ext uri="{FF2B5EF4-FFF2-40B4-BE49-F238E27FC236}">
                <a16:creationId xmlns:a16="http://schemas.microsoft.com/office/drawing/2014/main" id="{2977CFBF-4AA4-C216-CE79-9E3184A98AC8}"/>
              </a:ext>
            </a:extLst>
          </p:cNvPr>
          <p:cNvCxnSpPr>
            <a:cxnSpLocks/>
          </p:cNvCxnSpPr>
          <p:nvPr/>
        </p:nvCxnSpPr>
        <p:spPr>
          <a:xfrm>
            <a:off x="3084260"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97C2B2-870A-E692-9155-98EE2D0BBBF3}"/>
              </a:ext>
            </a:extLst>
          </p:cNvPr>
          <p:cNvCxnSpPr>
            <a:cxnSpLocks/>
          </p:cNvCxnSpPr>
          <p:nvPr/>
        </p:nvCxnSpPr>
        <p:spPr>
          <a:xfrm>
            <a:off x="5462806"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525E792-9575-20FC-E2F0-3DD4AC2D78BC}"/>
              </a:ext>
            </a:extLst>
          </p:cNvPr>
          <p:cNvCxnSpPr>
            <a:cxnSpLocks/>
          </p:cNvCxnSpPr>
          <p:nvPr/>
        </p:nvCxnSpPr>
        <p:spPr>
          <a:xfrm>
            <a:off x="7032131"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A178363-DB1D-B7A1-C3BA-056AD20EED90}"/>
              </a:ext>
            </a:extLst>
          </p:cNvPr>
          <p:cNvCxnSpPr>
            <a:cxnSpLocks/>
          </p:cNvCxnSpPr>
          <p:nvPr/>
        </p:nvCxnSpPr>
        <p:spPr>
          <a:xfrm>
            <a:off x="8601456"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FE0B44F-D9DA-F202-1606-76B2F43F153D}"/>
              </a:ext>
            </a:extLst>
          </p:cNvPr>
          <p:cNvCxnSpPr>
            <a:stCxn id="13" idx="2"/>
            <a:endCxn id="19" idx="1"/>
          </p:cNvCxnSpPr>
          <p:nvPr/>
        </p:nvCxnSpPr>
        <p:spPr>
          <a:xfrm rot="16200000" flipH="1">
            <a:off x="4884202" y="3232928"/>
            <a:ext cx="628856" cy="1322455"/>
          </a:xfrm>
          <a:prstGeom prst="bentConnector2">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1278599-3B54-1FBB-CCD3-F043D127B0AD}"/>
              </a:ext>
            </a:extLst>
          </p:cNvPr>
          <p:cNvCxnSpPr>
            <a:cxnSpLocks/>
            <a:stCxn id="19" idx="3"/>
          </p:cNvCxnSpPr>
          <p:nvPr/>
        </p:nvCxnSpPr>
        <p:spPr>
          <a:xfrm flipV="1">
            <a:off x="8594255" y="3579728"/>
            <a:ext cx="1460342" cy="628856"/>
          </a:xfrm>
          <a:prstGeom prst="bentConnector2">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78FE00-6BE5-7D40-B7AA-6311C9C79A2B}"/>
              </a:ext>
            </a:extLst>
          </p:cNvPr>
          <p:cNvSpPr>
            <a:spLocks noGrp="1"/>
          </p:cNvSpPr>
          <p:nvPr>
            <p:ph type="title"/>
          </p:nvPr>
        </p:nvSpPr>
        <p:spPr/>
        <p:txBody>
          <a:bodyPr/>
          <a:lstStyle/>
          <a:p>
            <a:r>
              <a:rPr lang="en-US" dirty="0"/>
              <a:t>How Karpenter works </a:t>
            </a:r>
          </a:p>
        </p:txBody>
      </p:sp>
      <p:sp>
        <p:nvSpPr>
          <p:cNvPr id="19" name="Rectangle: Rounded Corners 18">
            <a:extLst>
              <a:ext uri="{FF2B5EF4-FFF2-40B4-BE49-F238E27FC236}">
                <a16:creationId xmlns:a16="http://schemas.microsoft.com/office/drawing/2014/main" id="{861D0A71-4728-4B2C-FE80-0F19AB27072D}"/>
              </a:ext>
            </a:extLst>
          </p:cNvPr>
          <p:cNvSpPr/>
          <p:nvPr/>
        </p:nvSpPr>
        <p:spPr>
          <a:xfrm>
            <a:off x="5859858" y="3737320"/>
            <a:ext cx="2734397" cy="942527"/>
          </a:xfrm>
          <a:prstGeom prst="roundRect">
            <a:avLst/>
          </a:prstGeom>
          <a:gradFill>
            <a:gsLst>
              <a:gs pos="0">
                <a:srgbClr val="8890E2"/>
              </a:gs>
              <a:gs pos="99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US" dirty="0">
              <a:solidFill>
                <a:schemeClr val="tx1"/>
              </a:solidFill>
            </a:endParaRPr>
          </a:p>
        </p:txBody>
      </p:sp>
      <p:pic>
        <p:nvPicPr>
          <p:cNvPr id="22" name="Picture 21" descr="A blue sign with white text&#10;&#10;Description automatically generated with low confidence">
            <a:extLst>
              <a:ext uri="{FF2B5EF4-FFF2-40B4-BE49-F238E27FC236}">
                <a16:creationId xmlns:a16="http://schemas.microsoft.com/office/drawing/2014/main" id="{C03F9406-3712-5EB2-8841-45B4F2C006A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90080" y="4032793"/>
            <a:ext cx="2073952" cy="489359"/>
          </a:xfrm>
          <a:prstGeom prst="rect">
            <a:avLst/>
          </a:prstGeom>
          <a:noFill/>
          <a:ln>
            <a:noFill/>
          </a:ln>
        </p:spPr>
      </p:pic>
      <p:sp>
        <p:nvSpPr>
          <p:cNvPr id="24" name="TextBox 23">
            <a:extLst>
              <a:ext uri="{FF2B5EF4-FFF2-40B4-BE49-F238E27FC236}">
                <a16:creationId xmlns:a16="http://schemas.microsoft.com/office/drawing/2014/main" id="{E7FDBD81-A143-C425-3E7D-318B27957C93}"/>
              </a:ext>
            </a:extLst>
          </p:cNvPr>
          <p:cNvSpPr txBox="1"/>
          <p:nvPr/>
        </p:nvSpPr>
        <p:spPr>
          <a:xfrm>
            <a:off x="381000" y="5123295"/>
            <a:ext cx="11430000" cy="1077218"/>
          </a:xfrm>
          <a:prstGeom prst="rect">
            <a:avLst/>
          </a:prstGeom>
          <a:noFill/>
        </p:spPr>
        <p:txBody>
          <a:bodyPr wrap="square" lIns="0" rIns="0" rtlCol="0">
            <a:spAutoFit/>
          </a:bodyPr>
          <a:lstStyle/>
          <a:p>
            <a:pPr algn="ctr"/>
            <a:r>
              <a:rPr lang="en-US" sz="3200" b="1" dirty="0"/>
              <a:t>Consolidates instance orchestration </a:t>
            </a:r>
            <a:br>
              <a:rPr lang="en-US" sz="3200" b="1" dirty="0"/>
            </a:br>
            <a:r>
              <a:rPr lang="en-US" sz="3200" b="1" dirty="0"/>
              <a:t>responsibilities within a single system</a:t>
            </a:r>
          </a:p>
        </p:txBody>
      </p:sp>
      <p:sp>
        <p:nvSpPr>
          <p:cNvPr id="48" name="Rectangle: Rounded Corners 47">
            <a:extLst>
              <a:ext uri="{FF2B5EF4-FFF2-40B4-BE49-F238E27FC236}">
                <a16:creationId xmlns:a16="http://schemas.microsoft.com/office/drawing/2014/main" id="{04885C5C-D3EB-B880-0C21-15CE2627A10A}"/>
              </a:ext>
            </a:extLst>
          </p:cNvPr>
          <p:cNvSpPr/>
          <p:nvPr/>
        </p:nvSpPr>
        <p:spPr>
          <a:xfrm>
            <a:off x="5997746" y="2305893"/>
            <a:ext cx="1027185" cy="94252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0"/>
          <a:lstStyle/>
          <a:p>
            <a:pPr algn="ctr"/>
            <a:r>
              <a:rPr lang="en-US" sz="2400" b="1" dirty="0">
                <a:solidFill>
                  <a:schemeClr val="tx1"/>
                </a:solidFill>
              </a:rPr>
              <a:t>CA</a:t>
            </a:r>
          </a:p>
        </p:txBody>
      </p:sp>
      <p:sp>
        <p:nvSpPr>
          <p:cNvPr id="49" name="Rectangle: Rounded Corners 48">
            <a:extLst>
              <a:ext uri="{FF2B5EF4-FFF2-40B4-BE49-F238E27FC236}">
                <a16:creationId xmlns:a16="http://schemas.microsoft.com/office/drawing/2014/main" id="{C2C8FD63-09B5-8423-2F22-0826E767CD74}"/>
              </a:ext>
            </a:extLst>
          </p:cNvPr>
          <p:cNvSpPr/>
          <p:nvPr/>
        </p:nvSpPr>
        <p:spPr>
          <a:xfrm>
            <a:off x="7567071" y="2305893"/>
            <a:ext cx="1027185" cy="94252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0"/>
          <a:lstStyle/>
          <a:p>
            <a:pPr algn="ctr"/>
            <a:r>
              <a:rPr lang="en-US" sz="2400" b="1" dirty="0">
                <a:solidFill>
                  <a:schemeClr val="tx1"/>
                </a:solidFill>
              </a:rPr>
              <a:t>ASG</a:t>
            </a:r>
          </a:p>
        </p:txBody>
      </p:sp>
      <p:grpSp>
        <p:nvGrpSpPr>
          <p:cNvPr id="96" name="Group 95">
            <a:extLst>
              <a:ext uri="{FF2B5EF4-FFF2-40B4-BE49-F238E27FC236}">
                <a16:creationId xmlns:a16="http://schemas.microsoft.com/office/drawing/2014/main" id="{4C9133BF-3B66-72C8-9EDB-DEFE50F697ED}"/>
              </a:ext>
            </a:extLst>
          </p:cNvPr>
          <p:cNvGrpSpPr/>
          <p:nvPr/>
        </p:nvGrpSpPr>
        <p:grpSpPr>
          <a:xfrm>
            <a:off x="1240654" y="1974583"/>
            <a:ext cx="1836406" cy="1605145"/>
            <a:chOff x="1240654" y="1974583"/>
            <a:chExt cx="1836406" cy="1605145"/>
          </a:xfrm>
        </p:grpSpPr>
        <p:sp>
          <p:nvSpPr>
            <p:cNvPr id="10" name="Rectangle: Rounded Corners 9">
              <a:extLst>
                <a:ext uri="{FF2B5EF4-FFF2-40B4-BE49-F238E27FC236}">
                  <a16:creationId xmlns:a16="http://schemas.microsoft.com/office/drawing/2014/main" id="{4D13CA7A-1635-9D40-5A47-5DDE243EE21C}"/>
                </a:ext>
              </a:extLst>
            </p:cNvPr>
            <p:cNvSpPr/>
            <p:nvPr/>
          </p:nvSpPr>
          <p:spPr>
            <a:xfrm>
              <a:off x="1240654" y="1974583"/>
              <a:ext cx="1836406" cy="1605145"/>
            </a:xfrm>
            <a:prstGeom prst="roundRect">
              <a:avLst/>
            </a:prstGeom>
            <a:solidFill>
              <a:schemeClr val="accent5">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HPA</a:t>
              </a:r>
            </a:p>
          </p:txBody>
        </p:sp>
        <p:grpSp>
          <p:nvGrpSpPr>
            <p:cNvPr id="53" name="Graphic 182">
              <a:extLst>
                <a:ext uri="{FF2B5EF4-FFF2-40B4-BE49-F238E27FC236}">
                  <a16:creationId xmlns:a16="http://schemas.microsoft.com/office/drawing/2014/main" id="{7454814D-5868-FC3C-84DE-3B2279496846}"/>
                </a:ext>
              </a:extLst>
            </p:cNvPr>
            <p:cNvGrpSpPr>
              <a:grpSpLocks noChangeAspect="1"/>
            </p:cNvGrpSpPr>
            <p:nvPr/>
          </p:nvGrpSpPr>
          <p:grpSpPr>
            <a:xfrm>
              <a:off x="1786085" y="2096128"/>
              <a:ext cx="731520" cy="731520"/>
              <a:chOff x="4583631" y="4250234"/>
              <a:chExt cx="643689" cy="643689"/>
            </a:xfrm>
          </p:grpSpPr>
          <p:sp>
            <p:nvSpPr>
              <p:cNvPr id="54" name="Freeform: Shape 53">
                <a:extLst>
                  <a:ext uri="{FF2B5EF4-FFF2-40B4-BE49-F238E27FC236}">
                    <a16:creationId xmlns:a16="http://schemas.microsoft.com/office/drawing/2014/main" id="{C13AE671-0369-BBCC-9A63-5895697FAED1}"/>
                  </a:ext>
                </a:extLst>
              </p:cNvPr>
              <p:cNvSpPr/>
              <p:nvPr/>
            </p:nvSpPr>
            <p:spPr>
              <a:xfrm>
                <a:off x="4726208" y="4524767"/>
                <a:ext cx="357247" cy="289660"/>
              </a:xfrm>
              <a:custGeom>
                <a:avLst/>
                <a:gdLst>
                  <a:gd name="connsiteX0" fmla="*/ 4828 w 357247"/>
                  <a:gd name="connsiteY0" fmla="*/ 4828 h 289660"/>
                  <a:gd name="connsiteX1" fmla="*/ 126485 w 357247"/>
                  <a:gd name="connsiteY1" fmla="*/ 212096 h 289660"/>
                  <a:gd name="connsiteX2" fmla="*/ 128094 w 357247"/>
                  <a:gd name="connsiteY2" fmla="*/ 217889 h 289660"/>
                  <a:gd name="connsiteX3" fmla="*/ 128738 w 357247"/>
                  <a:gd name="connsiteY3" fmla="*/ 273568 h 289660"/>
                  <a:gd name="connsiteX4" fmla="*/ 140646 w 357247"/>
                  <a:gd name="connsiteY4" fmla="*/ 285476 h 289660"/>
                  <a:gd name="connsiteX5" fmla="*/ 218854 w 357247"/>
                  <a:gd name="connsiteY5" fmla="*/ 285476 h 289660"/>
                  <a:gd name="connsiteX6" fmla="*/ 230763 w 357247"/>
                  <a:gd name="connsiteY6" fmla="*/ 273568 h 289660"/>
                  <a:gd name="connsiteX7" fmla="*/ 230119 w 357247"/>
                  <a:gd name="connsiteY7" fmla="*/ 218211 h 289660"/>
                  <a:gd name="connsiteX8" fmla="*/ 231728 w 357247"/>
                  <a:gd name="connsiteY8" fmla="*/ 212096 h 289660"/>
                  <a:gd name="connsiteX9" fmla="*/ 353707 w 357247"/>
                  <a:gd name="connsiteY9" fmla="*/ 5471 h 28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247" h="289660">
                    <a:moveTo>
                      <a:pt x="4828" y="4828"/>
                    </a:moveTo>
                    <a:lnTo>
                      <a:pt x="126485" y="212096"/>
                    </a:lnTo>
                    <a:cubicBezTo>
                      <a:pt x="127450" y="214027"/>
                      <a:pt x="128094" y="215958"/>
                      <a:pt x="128094" y="217889"/>
                    </a:cubicBezTo>
                    <a:lnTo>
                      <a:pt x="128738" y="273568"/>
                    </a:lnTo>
                    <a:cubicBezTo>
                      <a:pt x="128738" y="280005"/>
                      <a:pt x="134209" y="285476"/>
                      <a:pt x="140646" y="285476"/>
                    </a:cubicBezTo>
                    <a:lnTo>
                      <a:pt x="218854" y="285476"/>
                    </a:lnTo>
                    <a:cubicBezTo>
                      <a:pt x="225613" y="285476"/>
                      <a:pt x="230763" y="280005"/>
                      <a:pt x="230763" y="273568"/>
                    </a:cubicBezTo>
                    <a:lnTo>
                      <a:pt x="230119" y="218211"/>
                    </a:lnTo>
                    <a:cubicBezTo>
                      <a:pt x="230119" y="215958"/>
                      <a:pt x="230763" y="214027"/>
                      <a:pt x="231728" y="212096"/>
                    </a:cubicBezTo>
                    <a:lnTo>
                      <a:pt x="353707" y="5471"/>
                    </a:lnTo>
                  </a:path>
                </a:pathLst>
              </a:custGeom>
              <a:noFill/>
              <a:ln w="19050" cap="flat">
                <a:solidFill>
                  <a:schemeClr val="tx1"/>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B8957962-98E7-A762-16C0-8DD2A8D9EF62}"/>
                  </a:ext>
                </a:extLst>
              </p:cNvPr>
              <p:cNvSpPr/>
              <p:nvPr/>
            </p:nvSpPr>
            <p:spPr>
              <a:xfrm>
                <a:off x="4723675" y="4486468"/>
                <a:ext cx="360466" cy="80461"/>
              </a:xfrm>
              <a:custGeom>
                <a:avLst/>
                <a:gdLst>
                  <a:gd name="connsiteX0" fmla="*/ 39867 w 360465"/>
                  <a:gd name="connsiteY0" fmla="*/ 12230 h 80461"/>
                  <a:gd name="connsiteX1" fmla="*/ 20234 w 360465"/>
                  <a:gd name="connsiteY1" fmla="*/ 50851 h 80461"/>
                  <a:gd name="connsiteX2" fmla="*/ 189846 w 360465"/>
                  <a:gd name="connsiteY2" fmla="*/ 77243 h 80461"/>
                  <a:gd name="connsiteX3" fmla="*/ 358815 w 360465"/>
                  <a:gd name="connsiteY3" fmla="*/ 36047 h 80461"/>
                  <a:gd name="connsiteX4" fmla="*/ 308285 w 360465"/>
                  <a:gd name="connsiteY4" fmla="*/ 4828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65" h="80461">
                    <a:moveTo>
                      <a:pt x="39867" y="12230"/>
                    </a:moveTo>
                    <a:cubicBezTo>
                      <a:pt x="39867" y="12230"/>
                      <a:pt x="-23537" y="33794"/>
                      <a:pt x="20234" y="50851"/>
                    </a:cubicBezTo>
                    <a:cubicBezTo>
                      <a:pt x="20234" y="50851"/>
                      <a:pt x="60787" y="72737"/>
                      <a:pt x="189846" y="77243"/>
                    </a:cubicBezTo>
                    <a:cubicBezTo>
                      <a:pt x="189846" y="77243"/>
                      <a:pt x="356240" y="77243"/>
                      <a:pt x="358815" y="36047"/>
                    </a:cubicBezTo>
                    <a:cubicBezTo>
                      <a:pt x="359780" y="21242"/>
                      <a:pt x="335320" y="7402"/>
                      <a:pt x="308285" y="4828"/>
                    </a:cubicBezTo>
                  </a:path>
                </a:pathLst>
              </a:custGeom>
              <a:noFill/>
              <a:ln w="19050" cap="flat">
                <a:solidFill>
                  <a:schemeClr val="tx1"/>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32188871-40C6-F105-A19A-255CDA190CE1}"/>
                  </a:ext>
                </a:extLst>
              </p:cNvPr>
              <p:cNvSpPr/>
              <p:nvPr/>
            </p:nvSpPr>
            <p:spPr>
              <a:xfrm>
                <a:off x="4966948" y="4433364"/>
                <a:ext cx="51495" cy="51495"/>
              </a:xfrm>
              <a:custGeom>
                <a:avLst/>
                <a:gdLst>
                  <a:gd name="connsiteX0" fmla="*/ 4828 w 51495"/>
                  <a:gd name="connsiteY0" fmla="*/ 47311 h 51495"/>
                  <a:gd name="connsiteX1" fmla="*/ 47311 w 51495"/>
                  <a:gd name="connsiteY1" fmla="*/ 47311 h 51495"/>
                  <a:gd name="connsiteX2" fmla="*/ 4828 w 51495"/>
                  <a:gd name="connsiteY2" fmla="*/ 4828 h 51495"/>
                </a:gdLst>
                <a:ahLst/>
                <a:cxnLst>
                  <a:cxn ang="0">
                    <a:pos x="connsiteX0" y="connsiteY0"/>
                  </a:cxn>
                  <a:cxn ang="0">
                    <a:pos x="connsiteX1" y="connsiteY1"/>
                  </a:cxn>
                  <a:cxn ang="0">
                    <a:pos x="connsiteX2" y="connsiteY2"/>
                  </a:cxn>
                </a:cxnLst>
                <a:rect l="l" t="t" r="r" b="b"/>
                <a:pathLst>
                  <a:path w="51495" h="51495">
                    <a:moveTo>
                      <a:pt x="4828" y="47311"/>
                    </a:moveTo>
                    <a:lnTo>
                      <a:pt x="47311" y="47311"/>
                    </a:lnTo>
                    <a:lnTo>
                      <a:pt x="4828" y="4828"/>
                    </a:lnTo>
                    <a:close/>
                  </a:path>
                </a:pathLst>
              </a:custGeom>
              <a:noFill/>
              <a:ln w="19050" cap="rnd">
                <a:solidFill>
                  <a:schemeClr val="tx1"/>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2F481554-DCC7-AE0E-99E8-4360CE4CE3EA}"/>
                  </a:ext>
                </a:extLst>
              </p:cNvPr>
              <p:cNvSpPr/>
              <p:nvPr/>
            </p:nvSpPr>
            <p:spPr>
              <a:xfrm>
                <a:off x="4900970" y="4509963"/>
                <a:ext cx="96553" cy="9655"/>
              </a:xfrm>
              <a:custGeom>
                <a:avLst/>
                <a:gdLst>
                  <a:gd name="connsiteX0" fmla="*/ 4828 w 96553"/>
                  <a:gd name="connsiteY0" fmla="*/ 4828 h 9655"/>
                  <a:gd name="connsiteX1" fmla="*/ 94622 w 96553"/>
                  <a:gd name="connsiteY1" fmla="*/ 4828 h 9655"/>
                </a:gdLst>
                <a:ahLst/>
                <a:cxnLst>
                  <a:cxn ang="0">
                    <a:pos x="connsiteX0" y="connsiteY0"/>
                  </a:cxn>
                  <a:cxn ang="0">
                    <a:pos x="connsiteX1" y="connsiteY1"/>
                  </a:cxn>
                </a:cxnLst>
                <a:rect l="l" t="t" r="r" b="b"/>
                <a:pathLst>
                  <a:path w="96553" h="9655">
                    <a:moveTo>
                      <a:pt x="4828" y="4828"/>
                    </a:moveTo>
                    <a:lnTo>
                      <a:pt x="94622" y="4828"/>
                    </a:lnTo>
                  </a:path>
                </a:pathLst>
              </a:custGeom>
              <a:ln w="19050" cap="flat">
                <a:solidFill>
                  <a:schemeClr val="tx1"/>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6FE0B10B-3362-93F2-86F1-E92AF4A5DE2B}"/>
                  </a:ext>
                </a:extLst>
              </p:cNvPr>
              <p:cNvSpPr/>
              <p:nvPr/>
            </p:nvSpPr>
            <p:spPr>
              <a:xfrm>
                <a:off x="4900970" y="4485180"/>
                <a:ext cx="57932" cy="9655"/>
              </a:xfrm>
              <a:custGeom>
                <a:avLst/>
                <a:gdLst>
                  <a:gd name="connsiteX0" fmla="*/ 4828 w 57932"/>
                  <a:gd name="connsiteY0" fmla="*/ 4828 h 9655"/>
                  <a:gd name="connsiteX1" fmla="*/ 55679 w 57932"/>
                  <a:gd name="connsiteY1" fmla="*/ 4828 h 9655"/>
                </a:gdLst>
                <a:ahLst/>
                <a:cxnLst>
                  <a:cxn ang="0">
                    <a:pos x="connsiteX0" y="connsiteY0"/>
                  </a:cxn>
                  <a:cxn ang="0">
                    <a:pos x="connsiteX1" y="connsiteY1"/>
                  </a:cxn>
                </a:cxnLst>
                <a:rect l="l" t="t" r="r" b="b"/>
                <a:pathLst>
                  <a:path w="57932" h="9655">
                    <a:moveTo>
                      <a:pt x="4828" y="4828"/>
                    </a:moveTo>
                    <a:lnTo>
                      <a:pt x="55679" y="4828"/>
                    </a:lnTo>
                  </a:path>
                </a:pathLst>
              </a:custGeom>
              <a:ln w="19050"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8457C663-2B96-91AA-37C4-C76026F23CA0}"/>
                  </a:ext>
                </a:extLst>
              </p:cNvPr>
              <p:cNvSpPr/>
              <p:nvPr/>
            </p:nvSpPr>
            <p:spPr>
              <a:xfrm>
                <a:off x="4773197" y="4329408"/>
                <a:ext cx="99772" cy="189888"/>
              </a:xfrm>
              <a:custGeom>
                <a:avLst/>
                <a:gdLst>
                  <a:gd name="connsiteX0" fmla="*/ 89151 w 99771"/>
                  <a:gd name="connsiteY0" fmla="*/ 4828 h 189888"/>
                  <a:gd name="connsiteX1" fmla="*/ 9655 w 99771"/>
                  <a:gd name="connsiteY1" fmla="*/ 4828 h 189888"/>
                  <a:gd name="connsiteX2" fmla="*/ 4828 w 99771"/>
                  <a:gd name="connsiteY2" fmla="*/ 9655 h 189888"/>
                  <a:gd name="connsiteX3" fmla="*/ 4828 w 99771"/>
                  <a:gd name="connsiteY3" fmla="*/ 182164 h 189888"/>
                  <a:gd name="connsiteX4" fmla="*/ 9655 w 99771"/>
                  <a:gd name="connsiteY4" fmla="*/ 186992 h 189888"/>
                  <a:gd name="connsiteX5" fmla="*/ 96875 w 99771"/>
                  <a:gd name="connsiteY5" fmla="*/ 186992 h 1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71" h="189888">
                    <a:moveTo>
                      <a:pt x="89151" y="4828"/>
                    </a:moveTo>
                    <a:lnTo>
                      <a:pt x="9655" y="4828"/>
                    </a:lnTo>
                    <a:cubicBezTo>
                      <a:pt x="6759" y="4828"/>
                      <a:pt x="4828" y="7081"/>
                      <a:pt x="4828" y="9655"/>
                    </a:cubicBezTo>
                    <a:lnTo>
                      <a:pt x="4828" y="182164"/>
                    </a:lnTo>
                    <a:cubicBezTo>
                      <a:pt x="4828" y="185061"/>
                      <a:pt x="7081" y="186992"/>
                      <a:pt x="9655" y="186992"/>
                    </a:cubicBezTo>
                    <a:lnTo>
                      <a:pt x="96875" y="186992"/>
                    </a:lnTo>
                  </a:path>
                </a:pathLst>
              </a:custGeom>
              <a:noFill/>
              <a:ln w="19050" cap="flat">
                <a:solidFill>
                  <a:schemeClr val="tx1"/>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9AEB1E2B-163C-B2D5-FE95-E2D321256FFC}"/>
                  </a:ext>
                </a:extLst>
              </p:cNvPr>
              <p:cNvSpPr/>
              <p:nvPr/>
            </p:nvSpPr>
            <p:spPr>
              <a:xfrm>
                <a:off x="4857521" y="4329408"/>
                <a:ext cx="51495" cy="51495"/>
              </a:xfrm>
              <a:custGeom>
                <a:avLst/>
                <a:gdLst>
                  <a:gd name="connsiteX0" fmla="*/ 4828 w 51495"/>
                  <a:gd name="connsiteY0" fmla="*/ 46989 h 51495"/>
                  <a:gd name="connsiteX1" fmla="*/ 47311 w 51495"/>
                  <a:gd name="connsiteY1" fmla="*/ 46989 h 51495"/>
                  <a:gd name="connsiteX2" fmla="*/ 4828 w 51495"/>
                  <a:gd name="connsiteY2" fmla="*/ 4828 h 51495"/>
                </a:gdLst>
                <a:ahLst/>
                <a:cxnLst>
                  <a:cxn ang="0">
                    <a:pos x="connsiteX0" y="connsiteY0"/>
                  </a:cxn>
                  <a:cxn ang="0">
                    <a:pos x="connsiteX1" y="connsiteY1"/>
                  </a:cxn>
                  <a:cxn ang="0">
                    <a:pos x="connsiteX2" y="connsiteY2"/>
                  </a:cxn>
                </a:cxnLst>
                <a:rect l="l" t="t" r="r" b="b"/>
                <a:pathLst>
                  <a:path w="51495" h="51495">
                    <a:moveTo>
                      <a:pt x="4828" y="46989"/>
                    </a:moveTo>
                    <a:lnTo>
                      <a:pt x="47311" y="46989"/>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34C03EDF-2C8F-1329-B8F2-C3F5E5F257FC}"/>
                  </a:ext>
                </a:extLst>
              </p:cNvPr>
              <p:cNvSpPr/>
              <p:nvPr/>
            </p:nvSpPr>
            <p:spPr>
              <a:xfrm>
                <a:off x="4900004" y="4371569"/>
                <a:ext cx="9655" cy="54714"/>
              </a:xfrm>
              <a:custGeom>
                <a:avLst/>
                <a:gdLst>
                  <a:gd name="connsiteX0" fmla="*/ 4828 w 9655"/>
                  <a:gd name="connsiteY0" fmla="*/ 51817 h 54713"/>
                  <a:gd name="connsiteX1" fmla="*/ 4828 w 9655"/>
                  <a:gd name="connsiteY1" fmla="*/ 4828 h 54713"/>
                </a:gdLst>
                <a:ahLst/>
                <a:cxnLst>
                  <a:cxn ang="0">
                    <a:pos x="connsiteX0" y="connsiteY0"/>
                  </a:cxn>
                  <a:cxn ang="0">
                    <a:pos x="connsiteX1" y="connsiteY1"/>
                  </a:cxn>
                </a:cxnLst>
                <a:rect l="l" t="t" r="r" b="b"/>
                <a:pathLst>
                  <a:path w="9655" h="54713">
                    <a:moveTo>
                      <a:pt x="4828" y="51817"/>
                    </a:moveTo>
                    <a:lnTo>
                      <a:pt x="4828" y="4828"/>
                    </a:lnTo>
                  </a:path>
                </a:pathLst>
              </a:custGeom>
              <a:ln w="19050" cap="flat">
                <a:solidFill>
                  <a:schemeClr val="tx1"/>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6C9C78B6-9035-A40F-A6C2-3371EB11E2EC}"/>
                  </a:ext>
                </a:extLst>
              </p:cNvPr>
              <p:cNvSpPr/>
              <p:nvPr/>
            </p:nvSpPr>
            <p:spPr>
              <a:xfrm>
                <a:off x="4792508" y="4405041"/>
                <a:ext cx="96553" cy="9655"/>
              </a:xfrm>
              <a:custGeom>
                <a:avLst/>
                <a:gdLst>
                  <a:gd name="connsiteX0" fmla="*/ 4828 w 96553"/>
                  <a:gd name="connsiteY0" fmla="*/ 4828 h 9655"/>
                  <a:gd name="connsiteX1" fmla="*/ 94622 w 96553"/>
                  <a:gd name="connsiteY1" fmla="*/ 4828 h 9655"/>
                </a:gdLst>
                <a:ahLst/>
                <a:cxnLst>
                  <a:cxn ang="0">
                    <a:pos x="connsiteX0" y="connsiteY0"/>
                  </a:cxn>
                  <a:cxn ang="0">
                    <a:pos x="connsiteX1" y="connsiteY1"/>
                  </a:cxn>
                </a:cxnLst>
                <a:rect l="l" t="t" r="r" b="b"/>
                <a:pathLst>
                  <a:path w="96553" h="9655">
                    <a:moveTo>
                      <a:pt x="4828" y="4828"/>
                    </a:moveTo>
                    <a:lnTo>
                      <a:pt x="94622" y="4828"/>
                    </a:lnTo>
                  </a:path>
                </a:pathLst>
              </a:custGeom>
              <a:ln w="19050" cap="flat">
                <a:solidFill>
                  <a:schemeClr val="tx1"/>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C9D2DDA6-0367-1088-9E83-F6D4DEF224FC}"/>
                  </a:ext>
                </a:extLst>
              </p:cNvPr>
              <p:cNvSpPr/>
              <p:nvPr/>
            </p:nvSpPr>
            <p:spPr>
              <a:xfrm>
                <a:off x="4792508" y="4429823"/>
                <a:ext cx="86898" cy="9655"/>
              </a:xfrm>
              <a:custGeom>
                <a:avLst/>
                <a:gdLst>
                  <a:gd name="connsiteX0" fmla="*/ 4828 w 86898"/>
                  <a:gd name="connsiteY0" fmla="*/ 4828 h 9655"/>
                  <a:gd name="connsiteX1" fmla="*/ 83358 w 86898"/>
                  <a:gd name="connsiteY1" fmla="*/ 4828 h 9655"/>
                </a:gdLst>
                <a:ahLst/>
                <a:cxnLst>
                  <a:cxn ang="0">
                    <a:pos x="connsiteX0" y="connsiteY0"/>
                  </a:cxn>
                  <a:cxn ang="0">
                    <a:pos x="connsiteX1" y="connsiteY1"/>
                  </a:cxn>
                </a:cxnLst>
                <a:rect l="l" t="t" r="r" b="b"/>
                <a:pathLst>
                  <a:path w="86898" h="9655">
                    <a:moveTo>
                      <a:pt x="4828" y="4828"/>
                    </a:moveTo>
                    <a:lnTo>
                      <a:pt x="83358" y="4828"/>
                    </a:lnTo>
                  </a:path>
                </a:pathLst>
              </a:custGeom>
              <a:ln w="19050" cap="flat">
                <a:solidFill>
                  <a:schemeClr val="tx1"/>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37B5E106-929A-F1E6-80C1-3CCD9846DAAB}"/>
                  </a:ext>
                </a:extLst>
              </p:cNvPr>
              <p:cNvSpPr/>
              <p:nvPr/>
            </p:nvSpPr>
            <p:spPr>
              <a:xfrm>
                <a:off x="4792508" y="4454927"/>
                <a:ext cx="77243" cy="9655"/>
              </a:xfrm>
              <a:custGeom>
                <a:avLst/>
                <a:gdLst>
                  <a:gd name="connsiteX0" fmla="*/ 4828 w 77242"/>
                  <a:gd name="connsiteY0" fmla="*/ 4828 h 9655"/>
                  <a:gd name="connsiteX1" fmla="*/ 74990 w 77242"/>
                  <a:gd name="connsiteY1" fmla="*/ 4828 h 9655"/>
                </a:gdLst>
                <a:ahLst/>
                <a:cxnLst>
                  <a:cxn ang="0">
                    <a:pos x="connsiteX0" y="connsiteY0"/>
                  </a:cxn>
                  <a:cxn ang="0">
                    <a:pos x="connsiteX1" y="connsiteY1"/>
                  </a:cxn>
                </a:cxnLst>
                <a:rect l="l" t="t" r="r" b="b"/>
                <a:pathLst>
                  <a:path w="77242" h="9655">
                    <a:moveTo>
                      <a:pt x="4828" y="4828"/>
                    </a:moveTo>
                    <a:lnTo>
                      <a:pt x="74990" y="4828"/>
                    </a:lnTo>
                  </a:path>
                </a:pathLst>
              </a:custGeom>
              <a:ln w="19050" cap="flat">
                <a:solidFill>
                  <a:schemeClr val="tx1"/>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63CFD74C-B892-C10A-EE16-B0A4B4B4DCE1}"/>
                  </a:ext>
                </a:extLst>
              </p:cNvPr>
              <p:cNvSpPr/>
              <p:nvPr/>
            </p:nvSpPr>
            <p:spPr>
              <a:xfrm>
                <a:off x="4792508" y="4479709"/>
                <a:ext cx="77243" cy="9655"/>
              </a:xfrm>
              <a:custGeom>
                <a:avLst/>
                <a:gdLst>
                  <a:gd name="connsiteX0" fmla="*/ 4828 w 77242"/>
                  <a:gd name="connsiteY0" fmla="*/ 4828 h 9655"/>
                  <a:gd name="connsiteX1" fmla="*/ 74990 w 77242"/>
                  <a:gd name="connsiteY1" fmla="*/ 4828 h 9655"/>
                </a:gdLst>
                <a:ahLst/>
                <a:cxnLst>
                  <a:cxn ang="0">
                    <a:pos x="connsiteX0" y="connsiteY0"/>
                  </a:cxn>
                  <a:cxn ang="0">
                    <a:pos x="connsiteX1" y="connsiteY1"/>
                  </a:cxn>
                </a:cxnLst>
                <a:rect l="l" t="t" r="r" b="b"/>
                <a:pathLst>
                  <a:path w="77242" h="9655">
                    <a:moveTo>
                      <a:pt x="4828" y="4828"/>
                    </a:moveTo>
                    <a:lnTo>
                      <a:pt x="74990" y="4828"/>
                    </a:lnTo>
                  </a:path>
                </a:pathLst>
              </a:custGeom>
              <a:ln w="19050" cap="flat">
                <a:solidFill>
                  <a:schemeClr val="tx1"/>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BE7A7D46-3796-1685-0C8D-CA8EC1007A2E}"/>
                  </a:ext>
                </a:extLst>
              </p:cNvPr>
              <p:cNvSpPr/>
              <p:nvPr/>
            </p:nvSpPr>
            <p:spPr>
              <a:xfrm>
                <a:off x="4882625" y="4433364"/>
                <a:ext cx="93335" cy="106209"/>
              </a:xfrm>
              <a:custGeom>
                <a:avLst/>
                <a:gdLst>
                  <a:gd name="connsiteX0" fmla="*/ 89151 w 93334"/>
                  <a:gd name="connsiteY0" fmla="*/ 4828 h 106208"/>
                  <a:gd name="connsiteX1" fmla="*/ 9655 w 93334"/>
                  <a:gd name="connsiteY1" fmla="*/ 4828 h 106208"/>
                  <a:gd name="connsiteX2" fmla="*/ 4828 w 93334"/>
                  <a:gd name="connsiteY2" fmla="*/ 9655 h 106208"/>
                  <a:gd name="connsiteX3" fmla="*/ 4828 w 93334"/>
                  <a:gd name="connsiteY3" fmla="*/ 103634 h 106208"/>
                </a:gdLst>
                <a:ahLst/>
                <a:cxnLst>
                  <a:cxn ang="0">
                    <a:pos x="connsiteX0" y="connsiteY0"/>
                  </a:cxn>
                  <a:cxn ang="0">
                    <a:pos x="connsiteX1" y="connsiteY1"/>
                  </a:cxn>
                  <a:cxn ang="0">
                    <a:pos x="connsiteX2" y="connsiteY2"/>
                  </a:cxn>
                  <a:cxn ang="0">
                    <a:pos x="connsiteX3" y="connsiteY3"/>
                  </a:cxn>
                </a:cxnLst>
                <a:rect l="l" t="t" r="r" b="b"/>
                <a:pathLst>
                  <a:path w="93334" h="106208">
                    <a:moveTo>
                      <a:pt x="89151" y="4828"/>
                    </a:moveTo>
                    <a:lnTo>
                      <a:pt x="9655" y="4828"/>
                    </a:lnTo>
                    <a:cubicBezTo>
                      <a:pt x="6759" y="4828"/>
                      <a:pt x="4828" y="7081"/>
                      <a:pt x="4828" y="9655"/>
                    </a:cubicBezTo>
                    <a:lnTo>
                      <a:pt x="4828" y="103634"/>
                    </a:lnTo>
                  </a:path>
                </a:pathLst>
              </a:custGeom>
              <a:noFill/>
              <a:ln w="19050" cap="flat">
                <a:solidFill>
                  <a:schemeClr val="tx1"/>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456C5C2A-888A-5C7C-CB17-7E79DA7A0707}"/>
                  </a:ext>
                </a:extLst>
              </p:cNvPr>
              <p:cNvSpPr/>
              <p:nvPr/>
            </p:nvSpPr>
            <p:spPr>
              <a:xfrm>
                <a:off x="5009431" y="4475847"/>
                <a:ext cx="9655" cy="64369"/>
              </a:xfrm>
              <a:custGeom>
                <a:avLst/>
                <a:gdLst>
                  <a:gd name="connsiteX0" fmla="*/ 4828 w 9655"/>
                  <a:gd name="connsiteY0" fmla="*/ 61150 h 64368"/>
                  <a:gd name="connsiteX1" fmla="*/ 4828 w 9655"/>
                  <a:gd name="connsiteY1" fmla="*/ 4828 h 64368"/>
                </a:gdLst>
                <a:ahLst/>
                <a:cxnLst>
                  <a:cxn ang="0">
                    <a:pos x="connsiteX0" y="connsiteY0"/>
                  </a:cxn>
                  <a:cxn ang="0">
                    <a:pos x="connsiteX1" y="connsiteY1"/>
                  </a:cxn>
                </a:cxnLst>
                <a:rect l="l" t="t" r="r" b="b"/>
                <a:pathLst>
                  <a:path w="9655" h="64368">
                    <a:moveTo>
                      <a:pt x="4828" y="61150"/>
                    </a:moveTo>
                    <a:lnTo>
                      <a:pt x="4828" y="4828"/>
                    </a:lnTo>
                  </a:path>
                </a:pathLst>
              </a:custGeom>
              <a:ln w="19050" cap="flat">
                <a:solidFill>
                  <a:schemeClr val="tx1"/>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0A43DF42-58ED-42E3-8A16-21543CF002AA}"/>
                  </a:ext>
                </a:extLst>
              </p:cNvPr>
              <p:cNvSpPr/>
              <p:nvPr/>
            </p:nvSpPr>
            <p:spPr>
              <a:xfrm>
                <a:off x="4792508" y="4382512"/>
                <a:ext cx="57932" cy="9655"/>
              </a:xfrm>
              <a:custGeom>
                <a:avLst/>
                <a:gdLst>
                  <a:gd name="connsiteX0" fmla="*/ 4828 w 57932"/>
                  <a:gd name="connsiteY0" fmla="*/ 4828 h 9655"/>
                  <a:gd name="connsiteX1" fmla="*/ 55679 w 57932"/>
                  <a:gd name="connsiteY1" fmla="*/ 4828 h 9655"/>
                </a:gdLst>
                <a:ahLst/>
                <a:cxnLst>
                  <a:cxn ang="0">
                    <a:pos x="connsiteX0" y="connsiteY0"/>
                  </a:cxn>
                  <a:cxn ang="0">
                    <a:pos x="connsiteX1" y="connsiteY1"/>
                  </a:cxn>
                </a:cxnLst>
                <a:rect l="l" t="t" r="r" b="b"/>
                <a:pathLst>
                  <a:path w="57932" h="9655">
                    <a:moveTo>
                      <a:pt x="4828" y="4828"/>
                    </a:moveTo>
                    <a:lnTo>
                      <a:pt x="55679" y="4828"/>
                    </a:lnTo>
                  </a:path>
                </a:pathLst>
              </a:custGeom>
              <a:ln w="19050" cap="flat">
                <a:solidFill>
                  <a:schemeClr val="tx1"/>
                </a:solidFill>
                <a:prstDash val="solid"/>
                <a:round/>
              </a:ln>
            </p:spPr>
            <p:txBody>
              <a:bodyPr rtlCol="0" anchor="ctr"/>
              <a:lstStyle/>
              <a:p>
                <a:endParaRPr lang="en-US" dirty="0"/>
              </a:p>
            </p:txBody>
          </p:sp>
        </p:grpSp>
      </p:grpSp>
      <p:grpSp>
        <p:nvGrpSpPr>
          <p:cNvPr id="97" name="Group 96">
            <a:extLst>
              <a:ext uri="{FF2B5EF4-FFF2-40B4-BE49-F238E27FC236}">
                <a16:creationId xmlns:a16="http://schemas.microsoft.com/office/drawing/2014/main" id="{04B3CA25-7DF1-4110-3704-D502605B9449}"/>
              </a:ext>
            </a:extLst>
          </p:cNvPr>
          <p:cNvGrpSpPr/>
          <p:nvPr/>
        </p:nvGrpSpPr>
        <p:grpSpPr>
          <a:xfrm>
            <a:off x="3619200" y="1974583"/>
            <a:ext cx="1836406" cy="1605145"/>
            <a:chOff x="3619200" y="1974583"/>
            <a:chExt cx="1836406" cy="1605145"/>
          </a:xfrm>
        </p:grpSpPr>
        <p:sp>
          <p:nvSpPr>
            <p:cNvPr id="13" name="Rectangle: Rounded Corners 12">
              <a:extLst>
                <a:ext uri="{FF2B5EF4-FFF2-40B4-BE49-F238E27FC236}">
                  <a16:creationId xmlns:a16="http://schemas.microsoft.com/office/drawing/2014/main" id="{62B32443-903C-601C-4669-B4AA92CEC0BE}"/>
                </a:ext>
              </a:extLst>
            </p:cNvPr>
            <p:cNvSpPr/>
            <p:nvPr/>
          </p:nvSpPr>
          <p:spPr>
            <a:xfrm>
              <a:off x="3619200" y="1974583"/>
              <a:ext cx="1836406" cy="1605145"/>
            </a:xfrm>
            <a:prstGeom prst="roundRect">
              <a:avLst/>
            </a:prstGeom>
            <a:solidFill>
              <a:schemeClr val="accent5">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Pending </a:t>
              </a:r>
              <a:br>
                <a:rPr lang="en-US" dirty="0">
                  <a:solidFill>
                    <a:schemeClr val="tx1"/>
                  </a:solidFill>
                </a:rPr>
              </a:br>
              <a:r>
                <a:rPr lang="en-US" dirty="0">
                  <a:solidFill>
                    <a:schemeClr val="tx1"/>
                  </a:solidFill>
                </a:rPr>
                <a:t>pods</a:t>
              </a:r>
            </a:p>
          </p:txBody>
        </p:sp>
        <p:grpSp>
          <p:nvGrpSpPr>
            <p:cNvPr id="70" name="Graphic 118">
              <a:extLst>
                <a:ext uri="{FF2B5EF4-FFF2-40B4-BE49-F238E27FC236}">
                  <a16:creationId xmlns:a16="http://schemas.microsoft.com/office/drawing/2014/main" id="{9414C390-469A-420F-7595-0124D24249CF}"/>
                </a:ext>
              </a:extLst>
            </p:cNvPr>
            <p:cNvGrpSpPr>
              <a:grpSpLocks noChangeAspect="1"/>
            </p:cNvGrpSpPr>
            <p:nvPr/>
          </p:nvGrpSpPr>
          <p:grpSpPr>
            <a:xfrm>
              <a:off x="4222709" y="2096128"/>
              <a:ext cx="731520" cy="731520"/>
              <a:chOff x="4121932" y="1547156"/>
              <a:chExt cx="643689" cy="643689"/>
            </a:xfrm>
          </p:grpSpPr>
          <p:sp>
            <p:nvSpPr>
              <p:cNvPr id="71" name="Freeform: Shape 70">
                <a:extLst>
                  <a:ext uri="{FF2B5EF4-FFF2-40B4-BE49-F238E27FC236}">
                    <a16:creationId xmlns:a16="http://schemas.microsoft.com/office/drawing/2014/main" id="{925FB627-2596-1E44-F7DA-A02866BF6DE0}"/>
                  </a:ext>
                </a:extLst>
              </p:cNvPr>
              <p:cNvSpPr/>
              <p:nvPr/>
            </p:nvSpPr>
            <p:spPr>
              <a:xfrm>
                <a:off x="4359775" y="1767619"/>
                <a:ext cx="308971" cy="308971"/>
              </a:xfrm>
              <a:custGeom>
                <a:avLst/>
                <a:gdLst>
                  <a:gd name="connsiteX0" fmla="*/ 306718 w 308970"/>
                  <a:gd name="connsiteY0" fmla="*/ 155773 h 308970"/>
                  <a:gd name="connsiteX1" fmla="*/ 155773 w 308970"/>
                  <a:gd name="connsiteY1" fmla="*/ 306718 h 308970"/>
                  <a:gd name="connsiteX2" fmla="*/ 4828 w 308970"/>
                  <a:gd name="connsiteY2" fmla="*/ 155773 h 308970"/>
                  <a:gd name="connsiteX3" fmla="*/ 155773 w 308970"/>
                  <a:gd name="connsiteY3" fmla="*/ 4828 h 308970"/>
                  <a:gd name="connsiteX4" fmla="*/ 306718 w 308970"/>
                  <a:gd name="connsiteY4" fmla="*/ 155773 h 30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970" h="308970">
                    <a:moveTo>
                      <a:pt x="306718" y="155773"/>
                    </a:moveTo>
                    <a:cubicBezTo>
                      <a:pt x="306718" y="239137"/>
                      <a:pt x="239137" y="306718"/>
                      <a:pt x="155773" y="306718"/>
                    </a:cubicBezTo>
                    <a:cubicBezTo>
                      <a:pt x="72408" y="306718"/>
                      <a:pt x="4828" y="239137"/>
                      <a:pt x="4828" y="155773"/>
                    </a:cubicBezTo>
                    <a:cubicBezTo>
                      <a:pt x="4828" y="72408"/>
                      <a:pt x="72408" y="4828"/>
                      <a:pt x="155773" y="4828"/>
                    </a:cubicBezTo>
                    <a:cubicBezTo>
                      <a:pt x="239137" y="4828"/>
                      <a:pt x="306718" y="72408"/>
                      <a:pt x="306718" y="155773"/>
                    </a:cubicBezTo>
                    <a:close/>
                  </a:path>
                </a:pathLst>
              </a:custGeom>
              <a:noFill/>
              <a:ln w="19050" cap="flat">
                <a:solidFill>
                  <a:schemeClr val="tx1"/>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EEF94E00-F33D-C5EF-D6C5-60DB8BB974A9}"/>
                  </a:ext>
                </a:extLst>
              </p:cNvPr>
              <p:cNvSpPr/>
              <p:nvPr/>
            </p:nvSpPr>
            <p:spPr>
              <a:xfrm>
                <a:off x="4421569" y="1918243"/>
                <a:ext cx="180233" cy="77243"/>
              </a:xfrm>
              <a:custGeom>
                <a:avLst/>
                <a:gdLst>
                  <a:gd name="connsiteX0" fmla="*/ 112324 w 180232"/>
                  <a:gd name="connsiteY0" fmla="*/ 74668 h 77242"/>
                  <a:gd name="connsiteX1" fmla="*/ 177980 w 180232"/>
                  <a:gd name="connsiteY1" fmla="*/ 4828 h 77242"/>
                  <a:gd name="connsiteX2" fmla="*/ 4828 w 180232"/>
                  <a:gd name="connsiteY2" fmla="*/ 4828 h 77242"/>
                </a:gdLst>
                <a:ahLst/>
                <a:cxnLst>
                  <a:cxn ang="0">
                    <a:pos x="connsiteX0" y="connsiteY0"/>
                  </a:cxn>
                  <a:cxn ang="0">
                    <a:pos x="connsiteX1" y="connsiteY1"/>
                  </a:cxn>
                  <a:cxn ang="0">
                    <a:pos x="connsiteX2" y="connsiteY2"/>
                  </a:cxn>
                </a:cxnLst>
                <a:rect l="l" t="t" r="r" b="b"/>
                <a:pathLst>
                  <a:path w="180232" h="77242">
                    <a:moveTo>
                      <a:pt x="112324" y="74668"/>
                    </a:moveTo>
                    <a:lnTo>
                      <a:pt x="177980" y="4828"/>
                    </a:lnTo>
                    <a:lnTo>
                      <a:pt x="4828" y="4828"/>
                    </a:lnTo>
                  </a:path>
                </a:pathLst>
              </a:custGeom>
              <a:noFill/>
              <a:ln w="19050" cap="flat">
                <a:solidFill>
                  <a:schemeClr val="tx1"/>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6819B104-1E14-9E18-411B-B8F08723B581}"/>
                  </a:ext>
                </a:extLst>
              </p:cNvPr>
              <p:cNvSpPr/>
              <p:nvPr/>
            </p:nvSpPr>
            <p:spPr>
              <a:xfrm>
                <a:off x="4529065" y="1854517"/>
                <a:ext cx="74024" cy="70806"/>
              </a:xfrm>
              <a:custGeom>
                <a:avLst/>
                <a:gdLst>
                  <a:gd name="connsiteX0" fmla="*/ 4828 w 74024"/>
                  <a:gd name="connsiteY0" fmla="*/ 4828 h 70805"/>
                  <a:gd name="connsiteX1" fmla="*/ 70484 w 74024"/>
                  <a:gd name="connsiteY1" fmla="*/ 68553 h 70805"/>
                </a:gdLst>
                <a:ahLst/>
                <a:cxnLst>
                  <a:cxn ang="0">
                    <a:pos x="connsiteX0" y="connsiteY0"/>
                  </a:cxn>
                  <a:cxn ang="0">
                    <a:pos x="connsiteX1" y="connsiteY1"/>
                  </a:cxn>
                </a:cxnLst>
                <a:rect l="l" t="t" r="r" b="b"/>
                <a:pathLst>
                  <a:path w="74024" h="70805">
                    <a:moveTo>
                      <a:pt x="4828" y="4828"/>
                    </a:moveTo>
                    <a:lnTo>
                      <a:pt x="70484" y="68553"/>
                    </a:lnTo>
                  </a:path>
                </a:pathLst>
              </a:custGeom>
              <a:ln w="1905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39A4B8AF-B7F8-452B-68AA-7D6C7F0F1B05}"/>
                  </a:ext>
                </a:extLst>
              </p:cNvPr>
              <p:cNvSpPr/>
              <p:nvPr/>
            </p:nvSpPr>
            <p:spPr>
              <a:xfrm>
                <a:off x="4216232" y="1658836"/>
                <a:ext cx="254257" cy="90116"/>
              </a:xfrm>
              <a:custGeom>
                <a:avLst/>
                <a:gdLst>
                  <a:gd name="connsiteX0" fmla="*/ 250395 w 254257"/>
                  <a:gd name="connsiteY0" fmla="*/ 47633 h 90116"/>
                  <a:gd name="connsiteX1" fmla="*/ 127772 w 254257"/>
                  <a:gd name="connsiteY1" fmla="*/ 85932 h 90116"/>
                  <a:gd name="connsiteX2" fmla="*/ 4828 w 254257"/>
                  <a:gd name="connsiteY2" fmla="*/ 47633 h 90116"/>
                  <a:gd name="connsiteX3" fmla="*/ 127450 w 254257"/>
                  <a:gd name="connsiteY3" fmla="*/ 4828 h 90116"/>
                  <a:gd name="connsiteX4" fmla="*/ 250395 w 254257"/>
                  <a:gd name="connsiteY4" fmla="*/ 47633 h 9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257" h="90116">
                    <a:moveTo>
                      <a:pt x="250395" y="47633"/>
                    </a:moveTo>
                    <a:cubicBezTo>
                      <a:pt x="250395" y="68875"/>
                      <a:pt x="198578" y="85932"/>
                      <a:pt x="127772" y="85932"/>
                    </a:cubicBezTo>
                    <a:cubicBezTo>
                      <a:pt x="56966" y="85932"/>
                      <a:pt x="4828" y="68553"/>
                      <a:pt x="4828" y="47633"/>
                    </a:cubicBezTo>
                    <a:cubicBezTo>
                      <a:pt x="4828" y="26713"/>
                      <a:pt x="56645" y="4828"/>
                      <a:pt x="127450" y="4828"/>
                    </a:cubicBezTo>
                    <a:cubicBezTo>
                      <a:pt x="198256" y="4828"/>
                      <a:pt x="250395" y="26391"/>
                      <a:pt x="250395" y="47633"/>
                    </a:cubicBezTo>
                    <a:close/>
                  </a:path>
                </a:pathLst>
              </a:custGeom>
              <a:noFill/>
              <a:ln w="19050" cap="flat">
                <a:solidFill>
                  <a:schemeClr val="tx1"/>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09D0B83F-42A5-8FD6-9243-0D81FF6ECE42}"/>
                  </a:ext>
                </a:extLst>
              </p:cNvPr>
              <p:cNvSpPr/>
              <p:nvPr/>
            </p:nvSpPr>
            <p:spPr>
              <a:xfrm>
                <a:off x="4216232" y="1777597"/>
                <a:ext cx="164141" cy="45058"/>
              </a:xfrm>
              <a:custGeom>
                <a:avLst/>
                <a:gdLst>
                  <a:gd name="connsiteX0" fmla="*/ 4828 w 164140"/>
                  <a:gd name="connsiteY0" fmla="*/ 4828 h 45058"/>
                  <a:gd name="connsiteX1" fmla="*/ 127450 w 164140"/>
                  <a:gd name="connsiteY1" fmla="*/ 43127 h 45058"/>
                  <a:gd name="connsiteX2" fmla="*/ 162210 w 164140"/>
                  <a:gd name="connsiteY2" fmla="*/ 43127 h 45058"/>
                </a:gdLst>
                <a:ahLst/>
                <a:cxnLst>
                  <a:cxn ang="0">
                    <a:pos x="connsiteX0" y="connsiteY0"/>
                  </a:cxn>
                  <a:cxn ang="0">
                    <a:pos x="connsiteX1" y="connsiteY1"/>
                  </a:cxn>
                  <a:cxn ang="0">
                    <a:pos x="connsiteX2" y="connsiteY2"/>
                  </a:cxn>
                </a:cxnLst>
                <a:rect l="l" t="t" r="r" b="b"/>
                <a:pathLst>
                  <a:path w="164140" h="45058">
                    <a:moveTo>
                      <a:pt x="4828" y="4828"/>
                    </a:moveTo>
                    <a:cubicBezTo>
                      <a:pt x="4828" y="26069"/>
                      <a:pt x="56645" y="43127"/>
                      <a:pt x="127450" y="43127"/>
                    </a:cubicBezTo>
                    <a:lnTo>
                      <a:pt x="162210" y="43127"/>
                    </a:lnTo>
                  </a:path>
                </a:pathLst>
              </a:custGeom>
              <a:noFill/>
              <a:ln w="19050" cap="flat">
                <a:solidFill>
                  <a:schemeClr val="tx1"/>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B198B7F3-69B1-F37C-5555-DF87D8ED0A4C}"/>
                  </a:ext>
                </a:extLst>
              </p:cNvPr>
              <p:cNvSpPr/>
              <p:nvPr/>
            </p:nvSpPr>
            <p:spPr>
              <a:xfrm>
                <a:off x="4216232" y="1852908"/>
                <a:ext cx="131956" cy="45058"/>
              </a:xfrm>
              <a:custGeom>
                <a:avLst/>
                <a:gdLst>
                  <a:gd name="connsiteX0" fmla="*/ 127450 w 131956"/>
                  <a:gd name="connsiteY0" fmla="*/ 43127 h 45058"/>
                  <a:gd name="connsiteX1" fmla="*/ 4828 w 131956"/>
                  <a:gd name="connsiteY1" fmla="*/ 4828 h 45058"/>
                </a:gdLst>
                <a:ahLst/>
                <a:cxnLst>
                  <a:cxn ang="0">
                    <a:pos x="connsiteX0" y="connsiteY0"/>
                  </a:cxn>
                  <a:cxn ang="0">
                    <a:pos x="connsiteX1" y="connsiteY1"/>
                  </a:cxn>
                </a:cxnLst>
                <a:rect l="l" t="t" r="r" b="b"/>
                <a:pathLst>
                  <a:path w="131956" h="45058">
                    <a:moveTo>
                      <a:pt x="127450" y="43127"/>
                    </a:moveTo>
                    <a:cubicBezTo>
                      <a:pt x="56323" y="43127"/>
                      <a:pt x="4828" y="26069"/>
                      <a:pt x="4828" y="4828"/>
                    </a:cubicBezTo>
                  </a:path>
                </a:pathLst>
              </a:custGeom>
              <a:noFill/>
              <a:ln w="19050"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32439F58-82D6-84AD-AA1E-9011713F7D45}"/>
                  </a:ext>
                </a:extLst>
              </p:cNvPr>
              <p:cNvSpPr/>
              <p:nvPr/>
            </p:nvSpPr>
            <p:spPr>
              <a:xfrm>
                <a:off x="4216232" y="1699388"/>
                <a:ext cx="6437" cy="231728"/>
              </a:xfrm>
              <a:custGeom>
                <a:avLst/>
                <a:gdLst>
                  <a:gd name="connsiteX0" fmla="*/ 4828 w 6436"/>
                  <a:gd name="connsiteY0" fmla="*/ 4828 h 231728"/>
                  <a:gd name="connsiteX1" fmla="*/ 4828 w 6436"/>
                  <a:gd name="connsiteY1" fmla="*/ 229475 h 231728"/>
                </a:gdLst>
                <a:ahLst/>
                <a:cxnLst>
                  <a:cxn ang="0">
                    <a:pos x="connsiteX0" y="connsiteY0"/>
                  </a:cxn>
                  <a:cxn ang="0">
                    <a:pos x="connsiteX1" y="connsiteY1"/>
                  </a:cxn>
                </a:cxnLst>
                <a:rect l="l" t="t" r="r" b="b"/>
                <a:pathLst>
                  <a:path w="6436" h="231728">
                    <a:moveTo>
                      <a:pt x="4828" y="4828"/>
                    </a:moveTo>
                    <a:lnTo>
                      <a:pt x="4828" y="229475"/>
                    </a:lnTo>
                  </a:path>
                </a:pathLst>
              </a:custGeom>
              <a:ln w="19050" cap="flat">
                <a:solidFill>
                  <a:schemeClr val="tx1"/>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10838183-CCA9-F1E6-2F51-B7B72E32E2BD}"/>
                  </a:ext>
                </a:extLst>
              </p:cNvPr>
              <p:cNvSpPr/>
              <p:nvPr/>
            </p:nvSpPr>
            <p:spPr>
              <a:xfrm>
                <a:off x="4461800" y="17016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chemeClr val="tx1"/>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55A4B241-B369-88EF-FABD-C0A713EC8D27}"/>
                  </a:ext>
                </a:extLst>
              </p:cNvPr>
              <p:cNvSpPr/>
              <p:nvPr/>
            </p:nvSpPr>
            <p:spPr>
              <a:xfrm>
                <a:off x="4216232" y="1923070"/>
                <a:ext cx="135175" cy="45058"/>
              </a:xfrm>
              <a:custGeom>
                <a:avLst/>
                <a:gdLst>
                  <a:gd name="connsiteX0" fmla="*/ 132922 w 135174"/>
                  <a:gd name="connsiteY0" fmla="*/ 43127 h 45058"/>
                  <a:gd name="connsiteX1" fmla="*/ 4828 w 135174"/>
                  <a:gd name="connsiteY1" fmla="*/ 4828 h 45058"/>
                </a:gdLst>
                <a:ahLst/>
                <a:cxnLst>
                  <a:cxn ang="0">
                    <a:pos x="connsiteX0" y="connsiteY0"/>
                  </a:cxn>
                  <a:cxn ang="0">
                    <a:pos x="connsiteX1" y="connsiteY1"/>
                  </a:cxn>
                </a:cxnLst>
                <a:rect l="l" t="t" r="r" b="b"/>
                <a:pathLst>
                  <a:path w="135174" h="45058">
                    <a:moveTo>
                      <a:pt x="132922" y="43127"/>
                    </a:moveTo>
                    <a:cubicBezTo>
                      <a:pt x="61794" y="43127"/>
                      <a:pt x="4828" y="26069"/>
                      <a:pt x="4828" y="4828"/>
                    </a:cubicBezTo>
                  </a:path>
                </a:pathLst>
              </a:custGeom>
              <a:noFill/>
              <a:ln w="19050" cap="flat">
                <a:solidFill>
                  <a:schemeClr val="tx1"/>
                </a:solidFill>
                <a:prstDash val="solid"/>
                <a:round/>
              </a:ln>
            </p:spPr>
            <p:txBody>
              <a:bodyPr rtlCol="0" anchor="ctr"/>
              <a:lstStyle/>
              <a:p>
                <a:endParaRPr lang="en-US" dirty="0"/>
              </a:p>
            </p:txBody>
          </p:sp>
        </p:grpSp>
      </p:grpSp>
      <p:pic>
        <p:nvPicPr>
          <p:cNvPr id="94" name="Graphic 60">
            <a:extLst>
              <a:ext uri="{FF2B5EF4-FFF2-40B4-BE49-F238E27FC236}">
                <a16:creationId xmlns:a16="http://schemas.microsoft.com/office/drawing/2014/main" id="{A2FE84E7-1752-8B86-A403-3EE313640F5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25997" y="2233288"/>
            <a:ext cx="457200" cy="457200"/>
          </a:xfrm>
          <a:prstGeom prst="rect">
            <a:avLst/>
          </a:prstGeom>
          <a:noFill/>
          <a:ln>
            <a:noFill/>
          </a:ln>
        </p:spPr>
      </p:pic>
    </p:spTree>
    <p:extLst>
      <p:ext uri="{BB962C8B-B14F-4D97-AF65-F5344CB8AC3E}">
        <p14:creationId xmlns:p14="http://schemas.microsoft.com/office/powerpoint/2010/main" val="352607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24" grpId="0"/>
      <p:bldP spid="48" grpId="0" animBg="1"/>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ounded Rectangle 50">
            <a:extLst>
              <a:ext uri="{FF2B5EF4-FFF2-40B4-BE49-F238E27FC236}">
                <a16:creationId xmlns:a16="http://schemas.microsoft.com/office/drawing/2014/main" id="{9517D11C-4A39-C544-821F-FC9E68A991D0}"/>
              </a:ext>
            </a:extLst>
          </p:cNvPr>
          <p:cNvSpPr/>
          <p:nvPr/>
        </p:nvSpPr>
        <p:spPr>
          <a:xfrm>
            <a:off x="457199" y="1532311"/>
            <a:ext cx="3523625" cy="4637399"/>
          </a:xfrm>
          <a:prstGeom prst="roundRect">
            <a:avLst>
              <a:gd name="adj" fmla="val 1546"/>
            </a:avLst>
          </a:prstGeom>
          <a:noFill/>
          <a:ln w="28575" cap="flat" cmpd="sng" algn="ctr">
            <a:solidFill>
              <a:srgbClr val="FF7846"/>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56" name="Rectangle 55">
            <a:extLst>
              <a:ext uri="{FF2B5EF4-FFF2-40B4-BE49-F238E27FC236}">
                <a16:creationId xmlns:a16="http://schemas.microsoft.com/office/drawing/2014/main" id="{EAFDC479-EFEF-7440-B768-351762AC6137}"/>
              </a:ext>
            </a:extLst>
          </p:cNvPr>
          <p:cNvSpPr/>
          <p:nvPr/>
        </p:nvSpPr>
        <p:spPr>
          <a:xfrm>
            <a:off x="97265" y="1594837"/>
            <a:ext cx="3744936" cy="464294"/>
          </a:xfrm>
          <a:prstGeom prst="rect">
            <a:avLst/>
          </a:prstGeom>
        </p:spPr>
        <p:txBody>
          <a:bodyPr wrap="none">
            <a:spAutoFit/>
          </a:bodyPr>
          <a:lstStyle/>
          <a:p>
            <a:pPr lvl="1"/>
            <a:r>
              <a:rPr lang="en-US" sz="2417" dirty="0">
                <a:solidFill>
                  <a:srgbClr val="FF9900"/>
                </a:solidFill>
              </a:rPr>
              <a:t>Operational efficiency</a:t>
            </a:r>
          </a:p>
        </p:txBody>
      </p:sp>
      <p:sp>
        <p:nvSpPr>
          <p:cNvPr id="83" name="Rounded Rectangle 82">
            <a:extLst>
              <a:ext uri="{FF2B5EF4-FFF2-40B4-BE49-F238E27FC236}">
                <a16:creationId xmlns:a16="http://schemas.microsoft.com/office/drawing/2014/main" id="{42AB20B8-13D5-1649-BB0A-237A95688E82}"/>
              </a:ext>
            </a:extLst>
          </p:cNvPr>
          <p:cNvSpPr/>
          <p:nvPr/>
        </p:nvSpPr>
        <p:spPr>
          <a:xfrm>
            <a:off x="4328977" y="1534799"/>
            <a:ext cx="3523625" cy="4637399"/>
          </a:xfrm>
          <a:prstGeom prst="roundRect">
            <a:avLst>
              <a:gd name="adj" fmla="val 2018"/>
            </a:avLst>
          </a:prstGeom>
          <a:noFill/>
          <a:ln w="28575" cap="flat" cmpd="sng" algn="ctr">
            <a:solidFill>
              <a:srgbClr val="CD66FF"/>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132" name="Rounded Rectangle 131">
            <a:extLst>
              <a:ext uri="{FF2B5EF4-FFF2-40B4-BE49-F238E27FC236}">
                <a16:creationId xmlns:a16="http://schemas.microsoft.com/office/drawing/2014/main" id="{C8F7D30C-2DF8-F14F-9720-3E2C375DBE5B}"/>
              </a:ext>
            </a:extLst>
          </p:cNvPr>
          <p:cNvSpPr/>
          <p:nvPr/>
        </p:nvSpPr>
        <p:spPr>
          <a:xfrm>
            <a:off x="8212536" y="1548510"/>
            <a:ext cx="3523625" cy="4637399"/>
          </a:xfrm>
          <a:prstGeom prst="roundRect">
            <a:avLst>
              <a:gd name="adj" fmla="val 1307"/>
            </a:avLst>
          </a:prstGeom>
          <a:noFill/>
          <a:ln w="28575" cap="flat" cmpd="sng" algn="ctr">
            <a:solidFill>
              <a:srgbClr val="55D16A"/>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4" name="Title 3">
            <a:extLst>
              <a:ext uri="{FF2B5EF4-FFF2-40B4-BE49-F238E27FC236}">
                <a16:creationId xmlns:a16="http://schemas.microsoft.com/office/drawing/2014/main" id="{6705D80A-2ED4-CE43-BD2B-69BD3E23A264}"/>
              </a:ext>
            </a:extLst>
          </p:cNvPr>
          <p:cNvSpPr>
            <a:spLocks noGrp="1"/>
          </p:cNvSpPr>
          <p:nvPr>
            <p:ph type="title"/>
          </p:nvPr>
        </p:nvSpPr>
        <p:spPr/>
        <p:txBody>
          <a:bodyPr/>
          <a:lstStyle/>
          <a:p>
            <a:r>
              <a:rPr lang="en-US" dirty="0"/>
              <a:t>Benefits of leveraging </a:t>
            </a:r>
            <a:r>
              <a:rPr lang="en-US" dirty="0" err="1"/>
              <a:t>Karpenter</a:t>
            </a:r>
            <a:endParaRPr lang="en-US" dirty="0"/>
          </a:p>
        </p:txBody>
      </p:sp>
      <p:sp>
        <p:nvSpPr>
          <p:cNvPr id="5" name="Rectangle 4">
            <a:extLst>
              <a:ext uri="{FF2B5EF4-FFF2-40B4-BE49-F238E27FC236}">
                <a16:creationId xmlns:a16="http://schemas.microsoft.com/office/drawing/2014/main" id="{01D5E8C2-FF92-8D31-39C2-26F4DBFBABF2}"/>
              </a:ext>
            </a:extLst>
          </p:cNvPr>
          <p:cNvSpPr/>
          <p:nvPr/>
        </p:nvSpPr>
        <p:spPr>
          <a:xfrm>
            <a:off x="-231874" y="1801370"/>
            <a:ext cx="4470948"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Node auto-provisioning</a:t>
            </a:r>
          </a:p>
          <a:p>
            <a:pPr lvl="2"/>
            <a:endParaRPr lang="en-US" sz="1600" dirty="0">
              <a:solidFill>
                <a:schemeClr val="tx1"/>
              </a:solidFill>
            </a:endParaRP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lvl="2"/>
            <a:endParaRPr lang="en-US" sz="1600" dirty="0">
              <a:solidFill>
                <a:schemeClr val="tx1"/>
              </a:solidFill>
            </a:endParaRPr>
          </a:p>
          <a:p>
            <a:pPr lvl="2"/>
            <a:r>
              <a:rPr lang="en-US" sz="1600" b="1" dirty="0">
                <a:solidFill>
                  <a:schemeClr val="tx1"/>
                </a:solidFill>
              </a:rPr>
              <a:t>Simplified Resource management</a:t>
            </a:r>
          </a:p>
          <a:p>
            <a:pPr marL="1543050" lvl="3" indent="-171450">
              <a:buFont typeface="Arial" panose="020B0604020202020204" pitchFamily="34" charset="0"/>
              <a:buChar char="•"/>
            </a:pPr>
            <a:endParaRPr lang="en-US" sz="1200" dirty="0">
              <a:solidFill>
                <a:schemeClr val="tx1"/>
              </a:solidFill>
            </a:endParaRPr>
          </a:p>
        </p:txBody>
      </p:sp>
      <p:sp>
        <p:nvSpPr>
          <p:cNvPr id="6" name="Rectangle 5">
            <a:extLst>
              <a:ext uri="{FF2B5EF4-FFF2-40B4-BE49-F238E27FC236}">
                <a16:creationId xmlns:a16="http://schemas.microsoft.com/office/drawing/2014/main" id="{762D8ACC-977E-5C0F-A227-1789CA7F7113}"/>
              </a:ext>
            </a:extLst>
          </p:cNvPr>
          <p:cNvSpPr/>
          <p:nvPr/>
        </p:nvSpPr>
        <p:spPr>
          <a:xfrm>
            <a:off x="4273928" y="1581166"/>
            <a:ext cx="3195105" cy="464294"/>
          </a:xfrm>
          <a:prstGeom prst="rect">
            <a:avLst/>
          </a:prstGeom>
        </p:spPr>
        <p:txBody>
          <a:bodyPr wrap="none">
            <a:spAutoFit/>
          </a:bodyPr>
          <a:lstStyle/>
          <a:p>
            <a:pPr lvl="1"/>
            <a:r>
              <a:rPr lang="en-US" sz="2417" dirty="0">
                <a:solidFill>
                  <a:srgbClr val="FF9900"/>
                </a:solidFill>
              </a:rPr>
              <a:t>Cost Optimization</a:t>
            </a:r>
          </a:p>
        </p:txBody>
      </p:sp>
      <p:sp>
        <p:nvSpPr>
          <p:cNvPr id="7" name="Rectangle 6">
            <a:extLst>
              <a:ext uri="{FF2B5EF4-FFF2-40B4-BE49-F238E27FC236}">
                <a16:creationId xmlns:a16="http://schemas.microsoft.com/office/drawing/2014/main" id="{F5AB9ED1-DF79-7C55-C3CE-AAA13492055D}"/>
              </a:ext>
            </a:extLst>
          </p:cNvPr>
          <p:cNvSpPr/>
          <p:nvPr/>
        </p:nvSpPr>
        <p:spPr>
          <a:xfrm>
            <a:off x="7866434" y="1584186"/>
            <a:ext cx="3868367" cy="464294"/>
          </a:xfrm>
          <a:prstGeom prst="rect">
            <a:avLst/>
          </a:prstGeom>
        </p:spPr>
        <p:txBody>
          <a:bodyPr wrap="none">
            <a:spAutoFit/>
          </a:bodyPr>
          <a:lstStyle/>
          <a:p>
            <a:pPr lvl="1"/>
            <a:r>
              <a:rPr lang="en-US" sz="2417" dirty="0">
                <a:solidFill>
                  <a:srgbClr val="FF9900"/>
                </a:solidFill>
              </a:rPr>
              <a:t>Application Availability</a:t>
            </a:r>
          </a:p>
        </p:txBody>
      </p:sp>
      <p:sp>
        <p:nvSpPr>
          <p:cNvPr id="10" name="Rectangle 9">
            <a:extLst>
              <a:ext uri="{FF2B5EF4-FFF2-40B4-BE49-F238E27FC236}">
                <a16:creationId xmlns:a16="http://schemas.microsoft.com/office/drawing/2014/main" id="{2DB8F69B-CF23-0F44-736C-C3F4FC528B3E}"/>
              </a:ext>
            </a:extLst>
          </p:cNvPr>
          <p:cNvSpPr/>
          <p:nvPr/>
        </p:nvSpPr>
        <p:spPr>
          <a:xfrm>
            <a:off x="7770776" y="1801977"/>
            <a:ext cx="4059682"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Rapid scaling</a:t>
            </a: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lvl="2"/>
            <a:endParaRPr lang="en-US" sz="1600" dirty="0">
              <a:solidFill>
                <a:schemeClr val="tx1"/>
              </a:solidFill>
            </a:endParaRPr>
          </a:p>
          <a:p>
            <a:pPr lvl="2"/>
            <a:r>
              <a:rPr lang="en-US" sz="1600" b="1" dirty="0">
                <a:solidFill>
                  <a:schemeClr val="tx1"/>
                </a:solidFill>
              </a:rPr>
              <a:t>Compute availability</a:t>
            </a:r>
          </a:p>
          <a:p>
            <a:pPr marL="1543050" lvl="3" indent="-171450">
              <a:buFont typeface="Arial" panose="020B0604020202020204" pitchFamily="34" charset="0"/>
              <a:buChar char="•"/>
            </a:pPr>
            <a:endParaRPr lang="en-US" sz="1200" dirty="0">
              <a:solidFill>
                <a:schemeClr val="tx1"/>
              </a:solidFill>
            </a:endParaRPr>
          </a:p>
        </p:txBody>
      </p:sp>
      <p:sp>
        <p:nvSpPr>
          <p:cNvPr id="11" name="Rectangle 10">
            <a:extLst>
              <a:ext uri="{FF2B5EF4-FFF2-40B4-BE49-F238E27FC236}">
                <a16:creationId xmlns:a16="http://schemas.microsoft.com/office/drawing/2014/main" id="{8F1E4EFF-E4BE-C28D-F218-4648C5CD0FEE}"/>
              </a:ext>
            </a:extLst>
          </p:cNvPr>
          <p:cNvSpPr/>
          <p:nvPr/>
        </p:nvSpPr>
        <p:spPr>
          <a:xfrm>
            <a:off x="3870763" y="962196"/>
            <a:ext cx="4059682"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Node consolidation</a:t>
            </a: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p:txBody>
      </p:sp>
      <p:sp>
        <p:nvSpPr>
          <p:cNvPr id="2" name="Rectangle 1">
            <a:extLst>
              <a:ext uri="{FF2B5EF4-FFF2-40B4-BE49-F238E27FC236}">
                <a16:creationId xmlns:a16="http://schemas.microsoft.com/office/drawing/2014/main" id="{D5098764-47B1-5A25-211C-D276BBE25BBB}"/>
              </a:ext>
            </a:extLst>
          </p:cNvPr>
          <p:cNvSpPr/>
          <p:nvPr/>
        </p:nvSpPr>
        <p:spPr>
          <a:xfrm>
            <a:off x="621879" y="2708859"/>
            <a:ext cx="3160990" cy="1323439"/>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Optimal Compute Infrastructure </a:t>
            </a:r>
            <a:r>
              <a:rPr lang="en-US" sz="1500" dirty="0">
                <a:solidFill>
                  <a:srgbClr val="FFFFFF"/>
                </a:solidFill>
                <a:latin typeface="Amazon Ember" charset="0"/>
                <a:ea typeface="Amazon Ember" charset="0"/>
                <a:cs typeface="Amazon Ember" charset="0"/>
              </a:rPr>
              <a:t>E.g. Intel, Graviton, GPUs</a:t>
            </a:r>
          </a:p>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Flexibility </a:t>
            </a:r>
            <a:r>
              <a:rPr lang="en-US" sz="1500" dirty="0">
                <a:solidFill>
                  <a:srgbClr val="FFFFFF"/>
                </a:solidFill>
                <a:latin typeface="Amazon Ember" charset="0"/>
                <a:ea typeface="Amazon Ember" charset="0"/>
                <a:cs typeface="Amazon Ember" charset="0"/>
              </a:rPr>
              <a:t>E.g. No need to configure every node group)</a:t>
            </a:r>
          </a:p>
        </p:txBody>
      </p:sp>
      <p:sp>
        <p:nvSpPr>
          <p:cNvPr id="3" name="Rectangle 2">
            <a:extLst>
              <a:ext uri="{FF2B5EF4-FFF2-40B4-BE49-F238E27FC236}">
                <a16:creationId xmlns:a16="http://schemas.microsoft.com/office/drawing/2014/main" id="{E28C43AC-66DD-905F-DA99-A2419773F0E1}"/>
              </a:ext>
            </a:extLst>
          </p:cNvPr>
          <p:cNvSpPr/>
          <p:nvPr/>
        </p:nvSpPr>
        <p:spPr>
          <a:xfrm>
            <a:off x="645125" y="4596374"/>
            <a:ext cx="3160990" cy="1477328"/>
          </a:xfrm>
          <a:prstGeom prst="rect">
            <a:avLst/>
          </a:prstGeom>
        </p:spPr>
        <p:txBody>
          <a:bodyPr wrap="square">
            <a:spAutoFit/>
          </a:bodyPr>
          <a:lstStyle/>
          <a:p>
            <a:pPr marL="285750" lvl="0" indent="-285750">
              <a:spcBef>
                <a:spcPts val="600"/>
              </a:spcBef>
              <a:buFont typeface="Wingdings" pitchFamily="2" charset="2"/>
              <a:buChar char="ü"/>
              <a:defRPr/>
            </a:pPr>
            <a:r>
              <a:rPr lang="en-US" sz="1600" dirty="0">
                <a:solidFill>
                  <a:srgbClr val="FF9900"/>
                </a:solidFill>
                <a:latin typeface="Amazon Ember" charset="0"/>
                <a:ea typeface="Amazon Ember" charset="0"/>
                <a:cs typeface="Amazon Ember" charset="0"/>
              </a:rPr>
              <a:t>Easy upgrades </a:t>
            </a:r>
          </a:p>
          <a:p>
            <a:pPr lvl="0">
              <a:spcBef>
                <a:spcPts val="600"/>
              </a:spcBef>
              <a:defRPr/>
            </a:pPr>
            <a:endParaRPr lang="en-US" sz="1600" dirty="0">
              <a:solidFill>
                <a:srgbClr val="FF9900"/>
              </a:solidFill>
              <a:latin typeface="Amazon Ember" charset="0"/>
              <a:ea typeface="Amazon Ember" charset="0"/>
              <a:cs typeface="Amazon Ember" charset="0"/>
            </a:endParaRPr>
          </a:p>
          <a:p>
            <a:pPr marL="285750" lvl="0" indent="-285750">
              <a:spcBef>
                <a:spcPts val="600"/>
              </a:spcBef>
              <a:buFont typeface="Wingdings" pitchFamily="2" charset="2"/>
              <a:buChar char="ü"/>
              <a:defRPr/>
            </a:pPr>
            <a:r>
              <a:rPr lang="en-US" sz="1600" dirty="0">
                <a:solidFill>
                  <a:srgbClr val="FF9900"/>
                </a:solidFill>
                <a:latin typeface="Amazon Ember" charset="0"/>
                <a:ea typeface="Amazon Ember" charset="0"/>
                <a:cs typeface="Amazon Ember" charset="0"/>
              </a:rPr>
              <a:t>Efficient management </a:t>
            </a:r>
            <a:r>
              <a:rPr lang="en-US" sz="1600" dirty="0">
                <a:solidFill>
                  <a:srgbClr val="FFFFFF"/>
                </a:solidFill>
                <a:latin typeface="Amazon Ember" charset="0"/>
                <a:ea typeface="Amazon Ember" charset="0"/>
                <a:cs typeface="Amazon Ember" charset="0"/>
              </a:rPr>
              <a:t>E.g. many clusters and node groups</a:t>
            </a:r>
          </a:p>
        </p:txBody>
      </p:sp>
      <p:sp>
        <p:nvSpPr>
          <p:cNvPr id="8" name="Rectangle 7">
            <a:extLst>
              <a:ext uri="{FF2B5EF4-FFF2-40B4-BE49-F238E27FC236}">
                <a16:creationId xmlns:a16="http://schemas.microsoft.com/office/drawing/2014/main" id="{7BDD06A9-CD64-85B0-4B67-AAB757595701}"/>
              </a:ext>
            </a:extLst>
          </p:cNvPr>
          <p:cNvSpPr/>
          <p:nvPr/>
        </p:nvSpPr>
        <p:spPr>
          <a:xfrm>
            <a:off x="4587227" y="2680427"/>
            <a:ext cx="3160990" cy="2139047"/>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Increases utilization </a:t>
            </a:r>
            <a:r>
              <a:rPr lang="en-US" sz="1500" dirty="0">
                <a:latin typeface="Amazon Ember" charset="0"/>
                <a:ea typeface="Amazon Ember" charset="0"/>
                <a:cs typeface="Amazon Ember" charset="0"/>
              </a:rPr>
              <a:t>E.g. Consolidates and bin packs pods to fewer node groups</a:t>
            </a:r>
          </a:p>
          <a:p>
            <a:pPr lvl="0">
              <a:spcBef>
                <a:spcPts val="600"/>
              </a:spcBef>
              <a:defRPr/>
            </a:pPr>
            <a:endParaRPr lang="en-US" sz="1500" dirty="0">
              <a:latin typeface="Amazon Ember" charset="0"/>
              <a:ea typeface="Amazon Ember" charset="0"/>
              <a:cs typeface="Amazon Ember" charset="0"/>
            </a:endParaRPr>
          </a:p>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Lowers costs </a:t>
            </a:r>
            <a:r>
              <a:rPr lang="en-US" sz="1500" dirty="0">
                <a:latin typeface="Amazon Ember" charset="0"/>
                <a:ea typeface="Amazon Ember" charset="0"/>
                <a:cs typeface="Amazon Ember" charset="0"/>
              </a:rPr>
              <a:t>E.g.</a:t>
            </a:r>
            <a:r>
              <a:rPr lang="en-US" sz="1500" dirty="0">
                <a:solidFill>
                  <a:srgbClr val="FF9900"/>
                </a:solidFill>
                <a:latin typeface="Amazon Ember" charset="0"/>
                <a:ea typeface="Amazon Ember" charset="0"/>
                <a:cs typeface="Amazon Ember" charset="0"/>
              </a:rPr>
              <a:t> </a:t>
            </a:r>
            <a:r>
              <a:rPr lang="en-US" sz="1600" dirty="0"/>
              <a:t>consolidation from On-Demand-&gt;On-Demand, On-Demand-&gt;EC2 Spot</a:t>
            </a:r>
            <a:endParaRPr lang="en-US" sz="1500" dirty="0">
              <a:solidFill>
                <a:srgbClr val="FFFFFF"/>
              </a:solidFill>
              <a:latin typeface="Amazon Ember" charset="0"/>
              <a:ea typeface="Amazon Ember" charset="0"/>
              <a:cs typeface="Amazon Ember" charset="0"/>
            </a:endParaRPr>
          </a:p>
        </p:txBody>
      </p:sp>
      <p:sp>
        <p:nvSpPr>
          <p:cNvPr id="9" name="Rectangle 8">
            <a:extLst>
              <a:ext uri="{FF2B5EF4-FFF2-40B4-BE49-F238E27FC236}">
                <a16:creationId xmlns:a16="http://schemas.microsoft.com/office/drawing/2014/main" id="{0CEF7D37-8F37-3B46-B8B8-3F08219961FB}"/>
              </a:ext>
            </a:extLst>
          </p:cNvPr>
          <p:cNvSpPr/>
          <p:nvPr/>
        </p:nvSpPr>
        <p:spPr>
          <a:xfrm>
            <a:off x="8409131" y="2680426"/>
            <a:ext cx="3160990" cy="1323439"/>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Faster  </a:t>
            </a:r>
            <a:r>
              <a:rPr lang="en-US" sz="1500" dirty="0">
                <a:latin typeface="Amazon Ember" charset="0"/>
                <a:ea typeface="Amazon Ember" charset="0"/>
                <a:cs typeface="Amazon Ember" charset="0"/>
              </a:rPr>
              <a:t>E.g. </a:t>
            </a:r>
            <a:r>
              <a:rPr lang="en-US" sz="1600" dirty="0"/>
              <a:t>responds quickly and automatically to changes in application load, scheduling, and resource requirements</a:t>
            </a:r>
            <a:endParaRPr lang="en-US" sz="1500" dirty="0">
              <a:latin typeface="Amazon Ember" charset="0"/>
              <a:ea typeface="Amazon Ember" charset="0"/>
              <a:cs typeface="Amazon Ember" charset="0"/>
            </a:endParaRPr>
          </a:p>
        </p:txBody>
      </p:sp>
      <p:sp>
        <p:nvSpPr>
          <p:cNvPr id="12" name="Rectangle 11">
            <a:extLst>
              <a:ext uri="{FF2B5EF4-FFF2-40B4-BE49-F238E27FC236}">
                <a16:creationId xmlns:a16="http://schemas.microsoft.com/office/drawing/2014/main" id="{696AFDA1-5EB6-9E6F-31EE-6F5F418A7F06}"/>
              </a:ext>
            </a:extLst>
          </p:cNvPr>
          <p:cNvSpPr/>
          <p:nvPr/>
        </p:nvSpPr>
        <p:spPr>
          <a:xfrm>
            <a:off x="8385885" y="4481289"/>
            <a:ext cx="3160990" cy="1015663"/>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Mixes purchasing options as needed </a:t>
            </a:r>
            <a:r>
              <a:rPr lang="en-US" sz="1500" dirty="0">
                <a:latin typeface="Amazon Ember" charset="0"/>
                <a:ea typeface="Amazon Ember" charset="0"/>
                <a:cs typeface="Amazon Ember" charset="0"/>
              </a:rPr>
              <a:t>E.g. Prioritizes Spot, pulls in On-Demand if Spot is not available</a:t>
            </a:r>
          </a:p>
        </p:txBody>
      </p:sp>
    </p:spTree>
    <p:extLst>
      <p:ext uri="{BB962C8B-B14F-4D97-AF65-F5344CB8AC3E}">
        <p14:creationId xmlns:p14="http://schemas.microsoft.com/office/powerpoint/2010/main" val="220233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p:txBody>
          <a:bodyPr/>
          <a:lstStyle/>
          <a:p>
            <a:r>
              <a:rPr lang="en-US" dirty="0">
                <a:solidFill>
                  <a:schemeClr val="tx1"/>
                </a:solidFill>
              </a:rPr>
              <a:t>Compute flexibility with Karpenter</a:t>
            </a:r>
          </a:p>
        </p:txBody>
      </p:sp>
      <p:grpSp>
        <p:nvGrpSpPr>
          <p:cNvPr id="3" name="Group 2">
            <a:extLst>
              <a:ext uri="{FF2B5EF4-FFF2-40B4-BE49-F238E27FC236}">
                <a16:creationId xmlns:a16="http://schemas.microsoft.com/office/drawing/2014/main" id="{8ADA7192-6015-3646-E455-9AC1C2DBD0FF}"/>
              </a:ext>
            </a:extLst>
          </p:cNvPr>
          <p:cNvGrpSpPr/>
          <p:nvPr/>
        </p:nvGrpSpPr>
        <p:grpSpPr>
          <a:xfrm>
            <a:off x="1980519" y="1374141"/>
            <a:ext cx="8230962" cy="4877108"/>
            <a:chOff x="379165" y="1485900"/>
            <a:chExt cx="8057543" cy="4774352"/>
          </a:xfrm>
        </p:grpSpPr>
        <p:sp>
          <p:nvSpPr>
            <p:cNvPr id="6" name="Rectangle 5">
              <a:extLst>
                <a:ext uri="{FF2B5EF4-FFF2-40B4-BE49-F238E27FC236}">
                  <a16:creationId xmlns:a16="http://schemas.microsoft.com/office/drawing/2014/main" id="{00BF4952-7B05-4C17-A2A2-9CD02AE13963}"/>
                </a:ext>
              </a:extLst>
            </p:cNvPr>
            <p:cNvSpPr/>
            <p:nvPr/>
          </p:nvSpPr>
          <p:spPr>
            <a:xfrm>
              <a:off x="381000" y="1485900"/>
              <a:ext cx="8055708" cy="4774352"/>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381000" tIns="76200"/>
            <a:lstStyle/>
            <a:p>
              <a:pPr defTabSz="609576">
                <a:defRPr/>
              </a:pPr>
              <a:r>
                <a:rPr lang="en-US" sz="1167" dirty="0">
                  <a:solidFill>
                    <a:srgbClr val="FFFFFF"/>
                  </a:solidFill>
                  <a:cs typeface="Arial" panose="020B0604020202020204" pitchFamily="34" charset="0"/>
                </a:rPr>
                <a:t>   EKS Cluster</a:t>
              </a:r>
            </a:p>
          </p:txBody>
        </p:sp>
        <p:sp>
          <p:nvSpPr>
            <p:cNvPr id="7" name="Rectangle 6">
              <a:extLst>
                <a:ext uri="{FF2B5EF4-FFF2-40B4-BE49-F238E27FC236}">
                  <a16:creationId xmlns:a16="http://schemas.microsoft.com/office/drawing/2014/main" id="{A3043708-51FB-42E8-AAE0-AE67FC44879E}"/>
                </a:ext>
              </a:extLst>
            </p:cNvPr>
            <p:cNvSpPr/>
            <p:nvPr/>
          </p:nvSpPr>
          <p:spPr>
            <a:xfrm>
              <a:off x="771525" y="2184190"/>
              <a:ext cx="7429500" cy="376669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333" dirty="0">
                  <a:solidFill>
                    <a:srgbClr val="8FA7C4"/>
                  </a:solidFill>
                  <a:cs typeface="Arial" panose="020B0604020202020204" pitchFamily="34" charset="0"/>
                </a:rPr>
                <a:t>Karpenter Provisioner</a:t>
              </a:r>
            </a:p>
          </p:txBody>
        </p:sp>
        <p:sp>
          <p:nvSpPr>
            <p:cNvPr id="8" name="Rectangle 7">
              <a:extLst>
                <a:ext uri="{FF2B5EF4-FFF2-40B4-BE49-F238E27FC236}">
                  <a16:creationId xmlns:a16="http://schemas.microsoft.com/office/drawing/2014/main" id="{4C0EB89A-E203-427B-B2C3-D26C261F7E26}"/>
                </a:ext>
              </a:extLst>
            </p:cNvPr>
            <p:cNvSpPr/>
            <p:nvPr/>
          </p:nvSpPr>
          <p:spPr>
            <a:xfrm>
              <a:off x="1104103" y="2697351"/>
              <a:ext cx="1956816" cy="2944163"/>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000" dirty="0">
                  <a:solidFill>
                    <a:srgbClr val="00A0C8"/>
                  </a:solidFill>
                  <a:cs typeface="Arial" panose="020B0604020202020204" pitchFamily="34" charset="0"/>
                </a:rPr>
                <a:t>AZ 1</a:t>
              </a:r>
            </a:p>
          </p:txBody>
        </p:sp>
        <p:sp>
          <p:nvSpPr>
            <p:cNvPr id="9" name="Rectangle 8">
              <a:extLst>
                <a:ext uri="{FF2B5EF4-FFF2-40B4-BE49-F238E27FC236}">
                  <a16:creationId xmlns:a16="http://schemas.microsoft.com/office/drawing/2014/main" id="{B99D9A96-2C21-4202-AF50-EA268E8E0CDE}"/>
                </a:ext>
              </a:extLst>
            </p:cNvPr>
            <p:cNvSpPr/>
            <p:nvPr/>
          </p:nvSpPr>
          <p:spPr>
            <a:xfrm>
              <a:off x="3485189" y="2697351"/>
              <a:ext cx="1952650" cy="2944163"/>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000" dirty="0">
                  <a:solidFill>
                    <a:srgbClr val="00A0C8"/>
                  </a:solidFill>
                  <a:cs typeface="Arial" panose="020B0604020202020204" pitchFamily="34" charset="0"/>
                </a:rPr>
                <a:t>AZ 2</a:t>
              </a:r>
            </a:p>
          </p:txBody>
        </p:sp>
        <p:sp>
          <p:nvSpPr>
            <p:cNvPr id="10" name="Rectangle 9">
              <a:extLst>
                <a:ext uri="{FF2B5EF4-FFF2-40B4-BE49-F238E27FC236}">
                  <a16:creationId xmlns:a16="http://schemas.microsoft.com/office/drawing/2014/main" id="{7CA5B3F2-165A-4189-A175-0661F54D8169}"/>
                </a:ext>
              </a:extLst>
            </p:cNvPr>
            <p:cNvSpPr/>
            <p:nvPr/>
          </p:nvSpPr>
          <p:spPr>
            <a:xfrm>
              <a:off x="5862109" y="2697351"/>
              <a:ext cx="1952650" cy="2944163"/>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000" dirty="0">
                  <a:solidFill>
                    <a:srgbClr val="00A0C8"/>
                  </a:solidFill>
                  <a:cs typeface="Arial" panose="020B0604020202020204" pitchFamily="34" charset="0"/>
                </a:rPr>
                <a:t>AZ 3</a:t>
              </a:r>
            </a:p>
          </p:txBody>
        </p:sp>
        <p:pic>
          <p:nvPicPr>
            <p:cNvPr id="11" name="Graphic 64">
              <a:extLst>
                <a:ext uri="{FF2B5EF4-FFF2-40B4-BE49-F238E27FC236}">
                  <a16:creationId xmlns:a16="http://schemas.microsoft.com/office/drawing/2014/main" id="{71BCDEA4-DF11-409E-8CCA-9D845E2B1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391"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56">
              <a:extLst>
                <a:ext uri="{FF2B5EF4-FFF2-40B4-BE49-F238E27FC236}">
                  <a16:creationId xmlns:a16="http://schemas.microsoft.com/office/drawing/2014/main" id="{619E3596-00BE-41FB-BDA2-F7D8A982F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011"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70">
              <a:extLst>
                <a:ext uri="{FF2B5EF4-FFF2-40B4-BE49-F238E27FC236}">
                  <a16:creationId xmlns:a16="http://schemas.microsoft.com/office/drawing/2014/main" id="{DC7FF3A8-E33B-4718-B24F-FD693657E8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2312" y="3263477"/>
              <a:ext cx="482393" cy="4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4">
              <a:extLst>
                <a:ext uri="{FF2B5EF4-FFF2-40B4-BE49-F238E27FC236}">
                  <a16:creationId xmlns:a16="http://schemas.microsoft.com/office/drawing/2014/main" id="{34B25A5B-EE11-4CA2-A6D1-8D2C1C6C7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572" y="3937760"/>
              <a:ext cx="525878" cy="48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76">
              <a:extLst>
                <a:ext uri="{FF2B5EF4-FFF2-40B4-BE49-F238E27FC236}">
                  <a16:creationId xmlns:a16="http://schemas.microsoft.com/office/drawing/2014/main" id="{AA0D479B-4CC6-4ADE-BE74-45AA7BDEB2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391" y="400498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83">
              <a:extLst>
                <a:ext uri="{FF2B5EF4-FFF2-40B4-BE49-F238E27FC236}">
                  <a16:creationId xmlns:a16="http://schemas.microsoft.com/office/drawing/2014/main" id="{623CA57A-3855-46F7-B743-9BC553F047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6840" y="3989979"/>
              <a:ext cx="413336" cy="38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98">
              <a:extLst>
                <a:ext uri="{FF2B5EF4-FFF2-40B4-BE49-F238E27FC236}">
                  <a16:creationId xmlns:a16="http://schemas.microsoft.com/office/drawing/2014/main" id="{CBDA68B8-C27D-4DE8-B5B7-6DED13A1F5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3074" y="4651532"/>
              <a:ext cx="589634" cy="54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79">
              <a:extLst>
                <a:ext uri="{FF2B5EF4-FFF2-40B4-BE49-F238E27FC236}">
                  <a16:creationId xmlns:a16="http://schemas.microsoft.com/office/drawing/2014/main" id="{53A1677A-A5AC-46E2-AF62-4C830670EE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2011"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2">
              <a:extLst>
                <a:ext uri="{FF2B5EF4-FFF2-40B4-BE49-F238E27FC236}">
                  <a16:creationId xmlns:a16="http://schemas.microsoft.com/office/drawing/2014/main" id="{F833C0F6-178D-4E6B-B5B1-813E49191CB0}"/>
                </a:ext>
              </a:extLst>
            </p:cNvPr>
            <p:cNvGrpSpPr/>
            <p:nvPr/>
          </p:nvGrpSpPr>
          <p:grpSpPr>
            <a:xfrm>
              <a:off x="2359012" y="4587491"/>
              <a:ext cx="668993" cy="675258"/>
              <a:chOff x="1574649" y="1032544"/>
              <a:chExt cx="802791" cy="873186"/>
            </a:xfrm>
          </p:grpSpPr>
          <p:pic>
            <p:nvPicPr>
              <p:cNvPr id="19" name="Graphic 60">
                <a:extLst>
                  <a:ext uri="{FF2B5EF4-FFF2-40B4-BE49-F238E27FC236}">
                    <a16:creationId xmlns:a16="http://schemas.microsoft.com/office/drawing/2014/main" id="{0BFF318F-C59C-4D7D-9F3B-F4854B98F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4649" y="1032544"/>
                <a:ext cx="802791" cy="87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A96B5B7B-3756-4936-A362-072791C22311}"/>
                  </a:ext>
                </a:extLst>
              </p:cNvPr>
              <p:cNvSpPr txBox="1"/>
              <p:nvPr/>
            </p:nvSpPr>
            <p:spPr>
              <a:xfrm>
                <a:off x="1772356" y="1309942"/>
                <a:ext cx="407377" cy="318392"/>
              </a:xfrm>
              <a:prstGeom prst="rect">
                <a:avLst/>
              </a:prstGeom>
              <a:noFill/>
            </p:spPr>
            <p:txBody>
              <a:bodyPr wrap="square" rtlCol="0">
                <a:spAutoFit/>
              </a:bodyPr>
              <a:lstStyle/>
              <a:p>
                <a:pPr defTabSz="609576"/>
                <a:r>
                  <a:rPr lang="en-US" sz="1000" b="1" dirty="0">
                    <a:solidFill>
                      <a:srgbClr val="ED912D"/>
                    </a:solidFill>
                    <a:ea typeface="Amazon Ember" panose="020B0603020204020204" pitchFamily="34" charset="0"/>
                    <a:cs typeface="Amazon Ember" panose="020B0603020204020204" pitchFamily="34" charset="0"/>
                  </a:rPr>
                  <a:t>g4</a:t>
                </a:r>
              </a:p>
            </p:txBody>
          </p:sp>
        </p:grpSp>
        <p:pic>
          <p:nvPicPr>
            <p:cNvPr id="24" name="Graphic 64">
              <a:extLst>
                <a:ext uri="{FF2B5EF4-FFF2-40B4-BE49-F238E27FC236}">
                  <a16:creationId xmlns:a16="http://schemas.microsoft.com/office/drawing/2014/main" id="{1F6E9EBA-C2E6-4F1A-BEAF-7A4103CBC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868"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56">
              <a:extLst>
                <a:ext uri="{FF2B5EF4-FFF2-40B4-BE49-F238E27FC236}">
                  <a16:creationId xmlns:a16="http://schemas.microsoft.com/office/drawing/2014/main" id="{DE41C7EE-13A4-4B00-9F15-C8D64C026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014"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64">
              <a:extLst>
                <a:ext uri="{FF2B5EF4-FFF2-40B4-BE49-F238E27FC236}">
                  <a16:creationId xmlns:a16="http://schemas.microsoft.com/office/drawing/2014/main" id="{7DD0E70D-F828-45DE-BD24-F23B261F9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695" y="3243300"/>
              <a:ext cx="525878" cy="48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86">
              <a:extLst>
                <a:ext uri="{FF2B5EF4-FFF2-40B4-BE49-F238E27FC236}">
                  <a16:creationId xmlns:a16="http://schemas.microsoft.com/office/drawing/2014/main" id="{A1E101E8-5751-4EF8-9598-2217D48417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6986" y="3954980"/>
              <a:ext cx="488765" cy="45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75">
              <a:extLst>
                <a:ext uri="{FF2B5EF4-FFF2-40B4-BE49-F238E27FC236}">
                  <a16:creationId xmlns:a16="http://schemas.microsoft.com/office/drawing/2014/main" id="{E7C32D32-03C6-4941-BE88-0B2439E0DE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1014" y="400498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76">
              <a:extLst>
                <a:ext uri="{FF2B5EF4-FFF2-40B4-BE49-F238E27FC236}">
                  <a16:creationId xmlns:a16="http://schemas.microsoft.com/office/drawing/2014/main" id="{8DEB4A4D-52ED-4771-9884-3AAACE911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868"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4">
              <a:extLst>
                <a:ext uri="{FF2B5EF4-FFF2-40B4-BE49-F238E27FC236}">
                  <a16:creationId xmlns:a16="http://schemas.microsoft.com/office/drawing/2014/main" id="{204A430A-B3DC-4979-9CAE-0A85117F3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014"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83">
              <a:extLst>
                <a:ext uri="{FF2B5EF4-FFF2-40B4-BE49-F238E27FC236}">
                  <a16:creationId xmlns:a16="http://schemas.microsoft.com/office/drawing/2014/main" id="{50E604D9-2E96-455A-B6F0-7EF374E49D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966" y="4733334"/>
              <a:ext cx="413336" cy="38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64">
              <a:extLst>
                <a:ext uri="{FF2B5EF4-FFF2-40B4-BE49-F238E27FC236}">
                  <a16:creationId xmlns:a16="http://schemas.microsoft.com/office/drawing/2014/main" id="{564F8208-95A8-4F44-A442-4D5FCDBFD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716"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56">
              <a:extLst>
                <a:ext uri="{FF2B5EF4-FFF2-40B4-BE49-F238E27FC236}">
                  <a16:creationId xmlns:a16="http://schemas.microsoft.com/office/drawing/2014/main" id="{BD61F428-3E25-4171-978F-163C427A7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7934"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64">
              <a:extLst>
                <a:ext uri="{FF2B5EF4-FFF2-40B4-BE49-F238E27FC236}">
                  <a16:creationId xmlns:a16="http://schemas.microsoft.com/office/drawing/2014/main" id="{286CBE89-8F6E-452E-9D73-5541EDC80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138" y="3243300"/>
              <a:ext cx="525878" cy="48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98">
              <a:extLst>
                <a:ext uri="{FF2B5EF4-FFF2-40B4-BE49-F238E27FC236}">
                  <a16:creationId xmlns:a16="http://schemas.microsoft.com/office/drawing/2014/main" id="{2A067A8B-0C8D-4A9C-84D6-089B24EE55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9399" y="3908177"/>
              <a:ext cx="589634" cy="54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79">
              <a:extLst>
                <a:ext uri="{FF2B5EF4-FFF2-40B4-BE49-F238E27FC236}">
                  <a16:creationId xmlns:a16="http://schemas.microsoft.com/office/drawing/2014/main" id="{DF8C8FE3-CFAE-4765-BE83-408C94A5D3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5577"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38">
              <a:extLst>
                <a:ext uri="{FF2B5EF4-FFF2-40B4-BE49-F238E27FC236}">
                  <a16:creationId xmlns:a16="http://schemas.microsoft.com/office/drawing/2014/main" id="{E511E9DB-E7EE-40FE-8CE5-BAB042CCC09D}"/>
                </a:ext>
              </a:extLst>
            </p:cNvPr>
            <p:cNvGrpSpPr/>
            <p:nvPr/>
          </p:nvGrpSpPr>
          <p:grpSpPr>
            <a:xfrm>
              <a:off x="7111581" y="3844136"/>
              <a:ext cx="668993" cy="675258"/>
              <a:chOff x="1574649" y="1032544"/>
              <a:chExt cx="802791" cy="873186"/>
            </a:xfrm>
          </p:grpSpPr>
          <p:pic>
            <p:nvPicPr>
              <p:cNvPr id="40" name="Graphic 60">
                <a:extLst>
                  <a:ext uri="{FF2B5EF4-FFF2-40B4-BE49-F238E27FC236}">
                    <a16:creationId xmlns:a16="http://schemas.microsoft.com/office/drawing/2014/main" id="{60FF463F-C6CD-4C80-B7A9-FD503B0F98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4649" y="1032544"/>
                <a:ext cx="802791" cy="87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AA8E30AD-EEDC-4E55-A2AA-D4E5FF817E98}"/>
                  </a:ext>
                </a:extLst>
              </p:cNvPr>
              <p:cNvSpPr txBox="1"/>
              <p:nvPr/>
            </p:nvSpPr>
            <p:spPr>
              <a:xfrm>
                <a:off x="1772356" y="1309942"/>
                <a:ext cx="407377" cy="318392"/>
              </a:xfrm>
              <a:prstGeom prst="rect">
                <a:avLst/>
              </a:prstGeom>
              <a:noFill/>
            </p:spPr>
            <p:txBody>
              <a:bodyPr wrap="square" rtlCol="0">
                <a:spAutoFit/>
              </a:bodyPr>
              <a:lstStyle/>
              <a:p>
                <a:pPr defTabSz="609576"/>
                <a:r>
                  <a:rPr lang="en-US" sz="1000" b="1" dirty="0">
                    <a:solidFill>
                      <a:srgbClr val="ED912D"/>
                    </a:solidFill>
                    <a:ea typeface="Amazon Ember" panose="020B0603020204020204" pitchFamily="34" charset="0"/>
                    <a:cs typeface="Amazon Ember" panose="020B0603020204020204" pitchFamily="34" charset="0"/>
                  </a:rPr>
                  <a:t>g5</a:t>
                </a:r>
              </a:p>
            </p:txBody>
          </p:sp>
        </p:grpSp>
        <p:pic>
          <p:nvPicPr>
            <p:cNvPr id="42" name="Graphic 76">
              <a:extLst>
                <a:ext uri="{FF2B5EF4-FFF2-40B4-BE49-F238E27FC236}">
                  <a16:creationId xmlns:a16="http://schemas.microsoft.com/office/drawing/2014/main" id="{0A425DF8-2587-44FE-977C-C24F178D80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3716"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70">
              <a:extLst>
                <a:ext uri="{FF2B5EF4-FFF2-40B4-BE49-F238E27FC236}">
                  <a16:creationId xmlns:a16="http://schemas.microsoft.com/office/drawing/2014/main" id="{1C6E073D-3B68-4D38-9576-D12A3D9EF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3429" y="4701292"/>
              <a:ext cx="482393" cy="4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88">
              <a:extLst>
                <a:ext uri="{FF2B5EF4-FFF2-40B4-BE49-F238E27FC236}">
                  <a16:creationId xmlns:a16="http://schemas.microsoft.com/office/drawing/2014/main" id="{5FE461F7-9BAB-4449-ACCD-38C3FE01E4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70137" y="400498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45">
              <a:extLst>
                <a:ext uri="{FF2B5EF4-FFF2-40B4-BE49-F238E27FC236}">
                  <a16:creationId xmlns:a16="http://schemas.microsoft.com/office/drawing/2014/main" id="{3C42F2D8-59BA-4948-8864-55BA3CD36BA0}"/>
                </a:ext>
              </a:extLst>
            </p:cNvPr>
            <p:cNvGrpSpPr/>
            <p:nvPr/>
          </p:nvGrpSpPr>
          <p:grpSpPr>
            <a:xfrm>
              <a:off x="4721138" y="3844136"/>
              <a:ext cx="668993" cy="675258"/>
              <a:chOff x="1574649" y="1032544"/>
              <a:chExt cx="802791" cy="873186"/>
            </a:xfrm>
          </p:grpSpPr>
          <p:pic>
            <p:nvPicPr>
              <p:cNvPr id="47" name="Graphic 60">
                <a:extLst>
                  <a:ext uri="{FF2B5EF4-FFF2-40B4-BE49-F238E27FC236}">
                    <a16:creationId xmlns:a16="http://schemas.microsoft.com/office/drawing/2014/main" id="{19E3BC82-E093-415E-AF7F-3F2D0BBC66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4649" y="1032544"/>
                <a:ext cx="802791" cy="87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B6A4C6FF-7677-40DA-8812-E72D734DB880}"/>
                  </a:ext>
                </a:extLst>
              </p:cNvPr>
              <p:cNvSpPr txBox="1"/>
              <p:nvPr/>
            </p:nvSpPr>
            <p:spPr>
              <a:xfrm>
                <a:off x="1772356" y="1309942"/>
                <a:ext cx="407377" cy="318392"/>
              </a:xfrm>
              <a:prstGeom prst="rect">
                <a:avLst/>
              </a:prstGeom>
              <a:noFill/>
            </p:spPr>
            <p:txBody>
              <a:bodyPr wrap="square" rtlCol="0">
                <a:spAutoFit/>
              </a:bodyPr>
              <a:lstStyle/>
              <a:p>
                <a:pPr defTabSz="609576"/>
                <a:r>
                  <a:rPr lang="en-US" sz="1000" b="1" dirty="0">
                    <a:solidFill>
                      <a:srgbClr val="ED912D"/>
                    </a:solidFill>
                    <a:ea typeface="Amazon Ember" panose="020B0603020204020204" pitchFamily="34" charset="0"/>
                    <a:cs typeface="Amazon Ember" panose="020B0603020204020204" pitchFamily="34" charset="0"/>
                  </a:rPr>
                  <a:t>P4</a:t>
                </a:r>
              </a:p>
            </p:txBody>
          </p:sp>
        </p:grpSp>
        <p:pic>
          <p:nvPicPr>
            <p:cNvPr id="50" name="Graphic 23">
              <a:extLst>
                <a:ext uri="{FF2B5EF4-FFF2-40B4-BE49-F238E27FC236}">
                  <a16:creationId xmlns:a16="http://schemas.microsoft.com/office/drawing/2014/main" id="{49E42BD5-08F2-4A2D-BFC2-23566070D8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165" y="1494346"/>
              <a:ext cx="409998" cy="38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948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ED0529-C91C-E8AE-C68C-4B7636D989A6}"/>
              </a:ext>
            </a:extLst>
          </p:cNvPr>
          <p:cNvSpPr>
            <a:spLocks noGrp="1"/>
          </p:cNvSpPr>
          <p:nvPr>
            <p:ph type="title"/>
          </p:nvPr>
        </p:nvSpPr>
        <p:spPr/>
        <p:txBody>
          <a:bodyPr/>
          <a:lstStyle/>
          <a:p>
            <a:r>
              <a:rPr lang="en-US" dirty="0"/>
              <a:t>Infrastructure layout</a:t>
            </a:r>
          </a:p>
        </p:txBody>
      </p:sp>
      <p:sp>
        <p:nvSpPr>
          <p:cNvPr id="6" name="Rectangle 5">
            <a:extLst>
              <a:ext uri="{FF2B5EF4-FFF2-40B4-BE49-F238E27FC236}">
                <a16:creationId xmlns:a16="http://schemas.microsoft.com/office/drawing/2014/main" id="{4ADF984B-4D50-B5BD-919C-DA8ED8482E85}"/>
              </a:ext>
            </a:extLst>
          </p:cNvPr>
          <p:cNvSpPr/>
          <p:nvPr/>
        </p:nvSpPr>
        <p:spPr>
          <a:xfrm>
            <a:off x="2393409" y="1568018"/>
            <a:ext cx="2547969" cy="4375967"/>
          </a:xfrm>
          <a:prstGeom prst="rect">
            <a:avLst/>
          </a:prstGeom>
          <a:noFill/>
          <a:ln w="12700">
            <a:solidFill>
              <a:srgbClr val="00A0C8">
                <a:alpha val="75347"/>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A0C8">
                    <a:alpha val="7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 Zone 1</a:t>
            </a:r>
          </a:p>
        </p:txBody>
      </p:sp>
      <p:sp>
        <p:nvSpPr>
          <p:cNvPr id="3" name="Rectangle 2">
            <a:extLst>
              <a:ext uri="{FF2B5EF4-FFF2-40B4-BE49-F238E27FC236}">
                <a16:creationId xmlns:a16="http://schemas.microsoft.com/office/drawing/2014/main" id="{79D79574-9BCE-37D1-866F-F195BC1CF959}"/>
              </a:ext>
            </a:extLst>
          </p:cNvPr>
          <p:cNvSpPr/>
          <p:nvPr/>
        </p:nvSpPr>
        <p:spPr>
          <a:xfrm>
            <a:off x="1423430" y="1915789"/>
            <a:ext cx="9378746" cy="3922528"/>
          </a:xfrm>
          <a:prstGeom prst="rect">
            <a:avLst/>
          </a:prstGeom>
          <a:noFill/>
          <a:ln w="12700">
            <a:solidFill>
              <a:srgbClr val="6CAE3E">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w="0"/>
                <a:solidFill>
                  <a:srgbClr val="FFFFFF">
                    <a:alpha val="74829"/>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4" name="Rectangle 3">
            <a:extLst>
              <a:ext uri="{FF2B5EF4-FFF2-40B4-BE49-F238E27FC236}">
                <a16:creationId xmlns:a16="http://schemas.microsoft.com/office/drawing/2014/main" id="{375FC5E9-0880-B9BD-4243-141360DF12E3}"/>
              </a:ext>
            </a:extLst>
          </p:cNvPr>
          <p:cNvSpPr/>
          <p:nvPr/>
        </p:nvSpPr>
        <p:spPr>
          <a:xfrm>
            <a:off x="1066371" y="1318017"/>
            <a:ext cx="10059258" cy="4792765"/>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7" name="Rectangle 6">
            <a:extLst>
              <a:ext uri="{FF2B5EF4-FFF2-40B4-BE49-F238E27FC236}">
                <a16:creationId xmlns:a16="http://schemas.microsoft.com/office/drawing/2014/main" id="{78EA7F47-8733-8BEB-69E0-B36CA6C89629}"/>
              </a:ext>
            </a:extLst>
          </p:cNvPr>
          <p:cNvSpPr/>
          <p:nvPr/>
        </p:nvSpPr>
        <p:spPr>
          <a:xfrm>
            <a:off x="1544332" y="3122731"/>
            <a:ext cx="9137282" cy="112848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Fargate</a:t>
            </a:r>
            <a:r>
              <a:rPr kumimoji="0" lang="en-US" sz="11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Profiles</a:t>
            </a:r>
          </a:p>
        </p:txBody>
      </p:sp>
      <p:sp>
        <p:nvSpPr>
          <p:cNvPr id="8" name="Rectangle 7">
            <a:extLst>
              <a:ext uri="{FF2B5EF4-FFF2-40B4-BE49-F238E27FC236}">
                <a16:creationId xmlns:a16="http://schemas.microsoft.com/office/drawing/2014/main" id="{4D7411EF-488C-ACFE-0BE0-1B12F706CA12}"/>
              </a:ext>
            </a:extLst>
          </p:cNvPr>
          <p:cNvSpPr/>
          <p:nvPr/>
        </p:nvSpPr>
        <p:spPr>
          <a:xfrm>
            <a:off x="5204041" y="1568019"/>
            <a:ext cx="2547969" cy="4375967"/>
          </a:xfrm>
          <a:prstGeom prst="rect">
            <a:avLst/>
          </a:prstGeom>
          <a:noFill/>
          <a:ln w="12700">
            <a:solidFill>
              <a:srgbClr val="00A0C8">
                <a:alpha val="74841"/>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A0C8">
                    <a:alpha val="7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 Zone 2</a:t>
            </a:r>
          </a:p>
        </p:txBody>
      </p:sp>
      <p:sp>
        <p:nvSpPr>
          <p:cNvPr id="9" name="Rectangle 8">
            <a:extLst>
              <a:ext uri="{FF2B5EF4-FFF2-40B4-BE49-F238E27FC236}">
                <a16:creationId xmlns:a16="http://schemas.microsoft.com/office/drawing/2014/main" id="{C6BA43F3-717C-E7E5-D705-9877F4115375}"/>
              </a:ext>
            </a:extLst>
          </p:cNvPr>
          <p:cNvSpPr/>
          <p:nvPr/>
        </p:nvSpPr>
        <p:spPr>
          <a:xfrm>
            <a:off x="1544332" y="4374288"/>
            <a:ext cx="9137283" cy="1343839"/>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0" rIns="91440" bIns="2743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1"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Graphic 23">
            <a:extLst>
              <a:ext uri="{FF2B5EF4-FFF2-40B4-BE49-F238E27FC236}">
                <a16:creationId xmlns:a16="http://schemas.microsoft.com/office/drawing/2014/main" id="{FD3F35BA-23C0-9E58-0219-E745B3DCF1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371" y="1315035"/>
            <a:ext cx="350551" cy="350551"/>
          </a:xfrm>
          <a:prstGeom prst="rect">
            <a:avLst/>
          </a:prstGeom>
        </p:spPr>
      </p:pic>
      <p:pic>
        <p:nvPicPr>
          <p:cNvPr id="25" name="Graphic 24">
            <a:extLst>
              <a:ext uri="{FF2B5EF4-FFF2-40B4-BE49-F238E27FC236}">
                <a16:creationId xmlns:a16="http://schemas.microsoft.com/office/drawing/2014/main" id="{EF2FC82E-FC50-492E-CE50-5074F9740C2F}"/>
              </a:ext>
            </a:extLst>
          </p:cNvPr>
          <p:cNvPicPr>
            <a:picLocks noChangeAspect="1"/>
          </p:cNvPicPr>
          <p:nvPr/>
        </p:nvPicPr>
        <p:blipFill>
          <a:blip r:embed="rId4">
            <a:alphaModFix amt="75000"/>
            <a:extLst>
              <a:ext uri="{96DAC541-7B7A-43D3-8B79-37D633B846F1}">
                <asvg:svgBlip xmlns:asvg="http://schemas.microsoft.com/office/drawing/2016/SVG/main" r:embed="rId5"/>
              </a:ext>
            </a:extLst>
          </a:blip>
          <a:stretch>
            <a:fillRect/>
          </a:stretch>
        </p:blipFill>
        <p:spPr>
          <a:xfrm>
            <a:off x="1423430" y="1915789"/>
            <a:ext cx="350551" cy="350551"/>
          </a:xfrm>
          <a:prstGeom prst="rect">
            <a:avLst/>
          </a:prstGeom>
        </p:spPr>
      </p:pic>
      <p:pic>
        <p:nvPicPr>
          <p:cNvPr id="28" name="Graphic 14">
            <a:extLst>
              <a:ext uri="{FF2B5EF4-FFF2-40B4-BE49-F238E27FC236}">
                <a16:creationId xmlns:a16="http://schemas.microsoft.com/office/drawing/2014/main" id="{F39384D1-FD9B-CA6F-E4B2-6BE4FD8EE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0664" y="3120553"/>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3">
            <a:extLst>
              <a:ext uri="{FF2B5EF4-FFF2-40B4-BE49-F238E27FC236}">
                <a16:creationId xmlns:a16="http://schemas.microsoft.com/office/drawing/2014/main" id="{831445CE-8308-A9B6-94CA-4C1BA1D2B3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6566" y="1996143"/>
            <a:ext cx="701102" cy="70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B81F37BD-B99E-FEA0-70BB-EBA36029CF09}"/>
              </a:ext>
            </a:extLst>
          </p:cNvPr>
          <p:cNvSpPr txBox="1">
            <a:spLocks noChangeArrowheads="1"/>
          </p:cNvSpPr>
          <p:nvPr/>
        </p:nvSpPr>
        <p:spPr bwMode="auto">
          <a:xfrm>
            <a:off x="5429622" y="2695784"/>
            <a:ext cx="20872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1026" name="Picture 2">
            <a:extLst>
              <a:ext uri="{FF2B5EF4-FFF2-40B4-BE49-F238E27FC236}">
                <a16:creationId xmlns:a16="http://schemas.microsoft.com/office/drawing/2014/main" id="{73175715-FCB3-9631-B85F-8BA055F94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9856" y="4368608"/>
            <a:ext cx="378595" cy="3785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07AEC247-FAE8-8B05-EEB5-73C17E7CE39F}"/>
              </a:ext>
            </a:extLst>
          </p:cNvPr>
          <p:cNvSpPr/>
          <p:nvPr/>
        </p:nvSpPr>
        <p:spPr>
          <a:xfrm>
            <a:off x="8012743" y="1562555"/>
            <a:ext cx="2547969" cy="4375967"/>
          </a:xfrm>
          <a:prstGeom prst="rect">
            <a:avLst/>
          </a:prstGeom>
          <a:noFill/>
          <a:ln w="12700">
            <a:solidFill>
              <a:srgbClr val="00A0C8">
                <a:alpha val="7529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A0C8">
                    <a:alpha val="7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49" name="Rectangle 48">
            <a:extLst>
              <a:ext uri="{FF2B5EF4-FFF2-40B4-BE49-F238E27FC236}">
                <a16:creationId xmlns:a16="http://schemas.microsoft.com/office/drawing/2014/main" id="{B21D6A7D-4239-9111-FC81-859455A0EDFE}"/>
              </a:ext>
            </a:extLst>
          </p:cNvPr>
          <p:cNvSpPr/>
          <p:nvPr/>
        </p:nvSpPr>
        <p:spPr>
          <a:xfrm>
            <a:off x="2774016" y="3338701"/>
            <a:ext cx="7319113" cy="375698"/>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kube</a:t>
            </a:r>
            <a:r>
              <a:rPr kumimoji="0" 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-system</a:t>
            </a:r>
          </a:p>
        </p:txBody>
      </p:sp>
      <p:sp>
        <p:nvSpPr>
          <p:cNvPr id="51" name="Rectangle 50">
            <a:extLst>
              <a:ext uri="{FF2B5EF4-FFF2-40B4-BE49-F238E27FC236}">
                <a16:creationId xmlns:a16="http://schemas.microsoft.com/office/drawing/2014/main" id="{4F829B60-E0D1-0D08-3E19-510C49F5AE5D}"/>
              </a:ext>
            </a:extLst>
          </p:cNvPr>
          <p:cNvSpPr/>
          <p:nvPr/>
        </p:nvSpPr>
        <p:spPr>
          <a:xfrm>
            <a:off x="2774015" y="3781584"/>
            <a:ext cx="7319113" cy="375698"/>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ectangle 51">
            <a:extLst>
              <a:ext uri="{FF2B5EF4-FFF2-40B4-BE49-F238E27FC236}">
                <a16:creationId xmlns:a16="http://schemas.microsoft.com/office/drawing/2014/main" id="{86377852-E0BE-17D9-B9FB-D6DB6EC4AEDF}"/>
              </a:ext>
            </a:extLst>
          </p:cNvPr>
          <p:cNvSpPr/>
          <p:nvPr/>
        </p:nvSpPr>
        <p:spPr>
          <a:xfrm>
            <a:off x="2774015" y="4461896"/>
            <a:ext cx="7319114" cy="375698"/>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default</a:t>
            </a:r>
          </a:p>
        </p:txBody>
      </p:sp>
      <p:sp>
        <p:nvSpPr>
          <p:cNvPr id="53" name="Rectangle 52">
            <a:extLst>
              <a:ext uri="{FF2B5EF4-FFF2-40B4-BE49-F238E27FC236}">
                <a16:creationId xmlns:a16="http://schemas.microsoft.com/office/drawing/2014/main" id="{32E6F0AC-227B-6207-B4FA-CEEC09E004A9}"/>
              </a:ext>
            </a:extLst>
          </p:cNvPr>
          <p:cNvSpPr/>
          <p:nvPr/>
        </p:nvSpPr>
        <p:spPr>
          <a:xfrm>
            <a:off x="2774015" y="4880028"/>
            <a:ext cx="7319114" cy="375698"/>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cost-optimization</a:t>
            </a:r>
          </a:p>
        </p:txBody>
      </p:sp>
      <p:sp>
        <p:nvSpPr>
          <p:cNvPr id="54" name="Rectangle 53">
            <a:extLst>
              <a:ext uri="{FF2B5EF4-FFF2-40B4-BE49-F238E27FC236}">
                <a16:creationId xmlns:a16="http://schemas.microsoft.com/office/drawing/2014/main" id="{4591EB43-80B4-A191-DE87-4F2619980A4A}"/>
              </a:ext>
            </a:extLst>
          </p:cNvPr>
          <p:cNvSpPr/>
          <p:nvPr/>
        </p:nvSpPr>
        <p:spPr>
          <a:xfrm>
            <a:off x="2774015" y="5292220"/>
            <a:ext cx="7319114" cy="375698"/>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endParaRPr kumimoji="0" lang="en-US" sz="1100" b="0"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2" name="Graphic 108">
            <a:extLst>
              <a:ext uri="{FF2B5EF4-FFF2-40B4-BE49-F238E27FC236}">
                <a16:creationId xmlns:a16="http://schemas.microsoft.com/office/drawing/2014/main" id="{C22FFE83-432C-B6CD-4CCE-66CC6A9BAB5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689384"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108">
            <a:extLst>
              <a:ext uri="{FF2B5EF4-FFF2-40B4-BE49-F238E27FC236}">
                <a16:creationId xmlns:a16="http://schemas.microsoft.com/office/drawing/2014/main" id="{FFCCF4B5-4831-3E46-4D04-0E911B57858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27462"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62">
            <a:extLst>
              <a:ext uri="{FF2B5EF4-FFF2-40B4-BE49-F238E27FC236}">
                <a16:creationId xmlns:a16="http://schemas.microsoft.com/office/drawing/2014/main" id="{194CB632-B706-2E20-1FBC-2AAECB62E4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114769" y="4878580"/>
            <a:ext cx="378595" cy="378595"/>
          </a:xfrm>
          <a:prstGeom prst="rect">
            <a:avLst/>
          </a:prstGeom>
        </p:spPr>
      </p:pic>
      <p:pic>
        <p:nvPicPr>
          <p:cNvPr id="1024" name="Graphic 1023">
            <a:extLst>
              <a:ext uri="{FF2B5EF4-FFF2-40B4-BE49-F238E27FC236}">
                <a16:creationId xmlns:a16="http://schemas.microsoft.com/office/drawing/2014/main" id="{AE0F4751-2112-D841-455A-DD68AED0E29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471116" y="4878580"/>
            <a:ext cx="378595" cy="378595"/>
          </a:xfrm>
          <a:prstGeom prst="rect">
            <a:avLst/>
          </a:prstGeom>
        </p:spPr>
      </p:pic>
      <p:pic>
        <p:nvPicPr>
          <p:cNvPr id="1025" name="Graphic 94">
            <a:extLst>
              <a:ext uri="{FF2B5EF4-FFF2-40B4-BE49-F238E27FC236}">
                <a16:creationId xmlns:a16="http://schemas.microsoft.com/office/drawing/2014/main" id="{2573A08D-8916-A68B-4A1A-25BFEE41A5CA}"/>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758423"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Graphic 1026">
            <a:extLst>
              <a:ext uri="{FF2B5EF4-FFF2-40B4-BE49-F238E27FC236}">
                <a16:creationId xmlns:a16="http://schemas.microsoft.com/office/drawing/2014/main" id="{6A948022-8A2C-2012-AC2B-B8BDC92B9D23}"/>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8045730" y="4878580"/>
            <a:ext cx="378595" cy="378595"/>
          </a:xfrm>
          <a:prstGeom prst="rect">
            <a:avLst/>
          </a:prstGeom>
        </p:spPr>
      </p:pic>
      <p:pic>
        <p:nvPicPr>
          <p:cNvPr id="1028" name="Graphic 84">
            <a:extLst>
              <a:ext uri="{FF2B5EF4-FFF2-40B4-BE49-F238E27FC236}">
                <a16:creationId xmlns:a16="http://schemas.microsoft.com/office/drawing/2014/main" id="{3A2F3276-AD4A-DE03-9766-A20E3140B87D}"/>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402076"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Graphic 104">
            <a:extLst>
              <a:ext uri="{FF2B5EF4-FFF2-40B4-BE49-F238E27FC236}">
                <a16:creationId xmlns:a16="http://schemas.microsoft.com/office/drawing/2014/main" id="{EA9A8B57-A5D8-DB46-F931-FD6473AA619C}"/>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4183808"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Graphic 108">
            <a:extLst>
              <a:ext uri="{FF2B5EF4-FFF2-40B4-BE49-F238E27FC236}">
                <a16:creationId xmlns:a16="http://schemas.microsoft.com/office/drawing/2014/main" id="{74D9D216-4D43-0BB9-63F8-F5F457EFA05B}"/>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333040"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Graphic 56">
            <a:extLst>
              <a:ext uri="{FF2B5EF4-FFF2-40B4-BE49-F238E27FC236}">
                <a16:creationId xmlns:a16="http://schemas.microsoft.com/office/drawing/2014/main" id="{F1D847C8-7599-C282-E8EC-308BAAF5F199}"/>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5910834"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Graphic 58">
            <a:extLst>
              <a:ext uri="{FF2B5EF4-FFF2-40B4-BE49-F238E27FC236}">
                <a16:creationId xmlns:a16="http://schemas.microsoft.com/office/drawing/2014/main" id="{5572E970-C412-614A-7681-5BE80BF5B18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626932"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Graphic 83">
            <a:extLst>
              <a:ext uri="{FF2B5EF4-FFF2-40B4-BE49-F238E27FC236}">
                <a16:creationId xmlns:a16="http://schemas.microsoft.com/office/drawing/2014/main" id="{2807333F-A6AA-ED96-AD81-DF1F3DA3C8A2}"/>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343029"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Graphic 46">
            <a:extLst>
              <a:ext uri="{FF2B5EF4-FFF2-40B4-BE49-F238E27FC236}">
                <a16:creationId xmlns:a16="http://schemas.microsoft.com/office/drawing/2014/main" id="{E0C25AD9-8832-05CD-3851-8B604D714302}"/>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194736"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7" name="Graphic 74">
            <a:extLst>
              <a:ext uri="{FF2B5EF4-FFF2-40B4-BE49-F238E27FC236}">
                <a16:creationId xmlns:a16="http://schemas.microsoft.com/office/drawing/2014/main" id="{5069A972-A854-016E-9A59-00323A4B184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7868284"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Graphic 1057">
            <a:extLst>
              <a:ext uri="{FF2B5EF4-FFF2-40B4-BE49-F238E27FC236}">
                <a16:creationId xmlns:a16="http://schemas.microsoft.com/office/drawing/2014/main" id="{3B235C74-55A9-28B5-477C-5A92788638A7}"/>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4181423"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9" name="Graphic 56">
            <a:extLst>
              <a:ext uri="{FF2B5EF4-FFF2-40B4-BE49-F238E27FC236}">
                <a16:creationId xmlns:a16="http://schemas.microsoft.com/office/drawing/2014/main" id="{CDDC386F-C1E1-4DF7-2284-117C2715ACA7}"/>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5656168"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0" name="Graphic 58">
            <a:extLst>
              <a:ext uri="{FF2B5EF4-FFF2-40B4-BE49-F238E27FC236}">
                <a16:creationId xmlns:a16="http://schemas.microsoft.com/office/drawing/2014/main" id="{5C3B7CD2-3D54-708A-E069-C79144331288}"/>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6393540"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1" name="Graphic 83">
            <a:extLst>
              <a:ext uri="{FF2B5EF4-FFF2-40B4-BE49-F238E27FC236}">
                <a16:creationId xmlns:a16="http://schemas.microsoft.com/office/drawing/2014/main" id="{3949C99A-2A1D-E8C0-5AC2-5C6DE13E1A93}"/>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7130912"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2" name="Graphic 46">
            <a:extLst>
              <a:ext uri="{FF2B5EF4-FFF2-40B4-BE49-F238E27FC236}">
                <a16:creationId xmlns:a16="http://schemas.microsoft.com/office/drawing/2014/main" id="{3552BE28-6D5F-A80D-C973-A6040E95B37A}"/>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4918796"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3" name="Graphic 108">
            <a:extLst>
              <a:ext uri="{FF2B5EF4-FFF2-40B4-BE49-F238E27FC236}">
                <a16:creationId xmlns:a16="http://schemas.microsoft.com/office/drawing/2014/main" id="{891A67F3-45BC-AC77-1005-4A8870C41E12}"/>
              </a:ext>
            </a:extLst>
          </p:cNvPr>
          <p:cNvPicPr>
            <a:picLocks noChangeAspect="1" noChangeArrowheads="1"/>
          </p:cNvPicPr>
          <p:nvPr/>
        </p:nvPicPr>
        <p:blipFill>
          <a:blip r:embed="rId47">
            <a:extLst>
              <a:ext uri="{96DAC541-7B7A-43D3-8B79-37D633B846F1}">
                <asvg:svgBlip xmlns:asvg="http://schemas.microsoft.com/office/drawing/2016/SVG/main" r:embed="rId48"/>
              </a:ext>
            </a:extLst>
          </a:blip>
          <a:srcRect/>
          <a:stretch/>
        </p:blipFill>
        <p:spPr bwMode="auto">
          <a:xfrm>
            <a:off x="8605656"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Graphic 108">
            <a:extLst>
              <a:ext uri="{FF2B5EF4-FFF2-40B4-BE49-F238E27FC236}">
                <a16:creationId xmlns:a16="http://schemas.microsoft.com/office/drawing/2014/main" id="{2CCA12D6-091F-CB3D-524F-5E9BE52EB22C}"/>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9343029"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91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361C17-BFE5-EE76-666F-CF77F3717BD9}"/>
              </a:ext>
            </a:extLst>
          </p:cNvPr>
          <p:cNvSpPr>
            <a:spLocks noGrp="1"/>
          </p:cNvSpPr>
          <p:nvPr>
            <p:ph type="title"/>
          </p:nvPr>
        </p:nvSpPr>
        <p:spPr/>
        <p:txBody>
          <a:bodyPr/>
          <a:lstStyle/>
          <a:p>
            <a:r>
              <a:rPr lang="en-US" dirty="0"/>
              <a:t>Kubernetes layout</a:t>
            </a:r>
          </a:p>
        </p:txBody>
      </p:sp>
      <p:sp>
        <p:nvSpPr>
          <p:cNvPr id="3" name="Rectangle 2">
            <a:extLst>
              <a:ext uri="{FF2B5EF4-FFF2-40B4-BE49-F238E27FC236}">
                <a16:creationId xmlns:a16="http://schemas.microsoft.com/office/drawing/2014/main" id="{79D79574-9BCE-37D1-866F-F195BC1CF959}"/>
              </a:ext>
            </a:extLst>
          </p:cNvPr>
          <p:cNvSpPr/>
          <p:nvPr/>
        </p:nvSpPr>
        <p:spPr>
          <a:xfrm>
            <a:off x="1553147" y="1835507"/>
            <a:ext cx="9250548" cy="4003496"/>
          </a:xfrm>
          <a:prstGeom prst="rect">
            <a:avLst/>
          </a:prstGeom>
          <a:noFill/>
          <a:ln w="12700">
            <a:solidFill>
              <a:srgbClr val="E3740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w="0"/>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EKS</a:t>
            </a:r>
          </a:p>
        </p:txBody>
      </p:sp>
      <p:sp>
        <p:nvSpPr>
          <p:cNvPr id="4" name="Rectangle 3">
            <a:extLst>
              <a:ext uri="{FF2B5EF4-FFF2-40B4-BE49-F238E27FC236}">
                <a16:creationId xmlns:a16="http://schemas.microsoft.com/office/drawing/2014/main" id="{375FC5E9-0880-B9BD-4243-141360DF12E3}"/>
              </a:ext>
            </a:extLst>
          </p:cNvPr>
          <p:cNvSpPr/>
          <p:nvPr/>
        </p:nvSpPr>
        <p:spPr>
          <a:xfrm>
            <a:off x="1064746" y="1317243"/>
            <a:ext cx="10062507" cy="4794313"/>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7" name="Rectangle 6">
            <a:extLst>
              <a:ext uri="{FF2B5EF4-FFF2-40B4-BE49-F238E27FC236}">
                <a16:creationId xmlns:a16="http://schemas.microsoft.com/office/drawing/2014/main" id="{78EA7F47-8733-8BEB-69E0-B36CA6C89629}"/>
              </a:ext>
            </a:extLst>
          </p:cNvPr>
          <p:cNvSpPr/>
          <p:nvPr/>
        </p:nvSpPr>
        <p:spPr>
          <a:xfrm>
            <a:off x="1871814" y="2405742"/>
            <a:ext cx="8680054" cy="102125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Fargate</a:t>
            </a:r>
            <a:r>
              <a:rPr kumimoji="0" lang="en-US" sz="11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 Profiles</a:t>
            </a:r>
          </a:p>
        </p:txBody>
      </p:sp>
      <p:sp>
        <p:nvSpPr>
          <p:cNvPr id="9" name="Rectangle 8">
            <a:extLst>
              <a:ext uri="{FF2B5EF4-FFF2-40B4-BE49-F238E27FC236}">
                <a16:creationId xmlns:a16="http://schemas.microsoft.com/office/drawing/2014/main" id="{C6BA43F3-717C-E7E5-D705-9877F4115375}"/>
              </a:ext>
            </a:extLst>
          </p:cNvPr>
          <p:cNvSpPr/>
          <p:nvPr/>
        </p:nvSpPr>
        <p:spPr>
          <a:xfrm>
            <a:off x="1871814" y="3520104"/>
            <a:ext cx="8680054" cy="2198671"/>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0" tIns="91440" rIns="91440" bIns="457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1"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9AF99F4A-B3F7-1585-42C7-5C9484611290}"/>
              </a:ext>
            </a:extLst>
          </p:cNvPr>
          <p:cNvSpPr txBox="1"/>
          <p:nvPr/>
        </p:nvSpPr>
        <p:spPr>
          <a:xfrm>
            <a:off x="5567800" y="5245207"/>
            <a:ext cx="163647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endPar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a:extLst>
              <a:ext uri="{FF2B5EF4-FFF2-40B4-BE49-F238E27FC236}">
                <a16:creationId xmlns:a16="http://schemas.microsoft.com/office/drawing/2014/main" id="{1F398DAB-F1F5-85A4-240F-CED51A3B8D1B}"/>
              </a:ext>
            </a:extLst>
          </p:cNvPr>
          <p:cNvSpPr txBox="1"/>
          <p:nvPr/>
        </p:nvSpPr>
        <p:spPr>
          <a:xfrm>
            <a:off x="6593302" y="4716485"/>
            <a:ext cx="163647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inflate</a:t>
            </a:r>
          </a:p>
        </p:txBody>
      </p:sp>
      <p:pic>
        <p:nvPicPr>
          <p:cNvPr id="24" name="Graphic 23">
            <a:extLst>
              <a:ext uri="{FF2B5EF4-FFF2-40B4-BE49-F238E27FC236}">
                <a16:creationId xmlns:a16="http://schemas.microsoft.com/office/drawing/2014/main" id="{FD3F35BA-23C0-9E58-0219-E745B3DCF1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4746" y="1314260"/>
            <a:ext cx="350664" cy="350664"/>
          </a:xfrm>
          <a:prstGeom prst="rect">
            <a:avLst/>
          </a:prstGeom>
        </p:spPr>
      </p:pic>
      <p:pic>
        <p:nvPicPr>
          <p:cNvPr id="28" name="Graphic 14">
            <a:extLst>
              <a:ext uri="{FF2B5EF4-FFF2-40B4-BE49-F238E27FC236}">
                <a16:creationId xmlns:a16="http://schemas.microsoft.com/office/drawing/2014/main" id="{F39384D1-FD9B-CA6F-E4B2-6BE4FD8EE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586" y="2398336"/>
            <a:ext cx="378717" cy="37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3">
            <a:extLst>
              <a:ext uri="{FF2B5EF4-FFF2-40B4-BE49-F238E27FC236}">
                <a16:creationId xmlns:a16="http://schemas.microsoft.com/office/drawing/2014/main" id="{831445CE-8308-A9B6-94CA-4C1BA1D2B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467" y="1835279"/>
            <a:ext cx="378717" cy="37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73175715-FCB3-9631-B85F-8BA055F94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6586" y="3514585"/>
            <a:ext cx="378717" cy="3787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9B59D2B-A85A-F56D-764C-9032E3CE17B7}"/>
              </a:ext>
            </a:extLst>
          </p:cNvPr>
          <p:cNvSpPr/>
          <p:nvPr/>
        </p:nvSpPr>
        <p:spPr>
          <a:xfrm>
            <a:off x="3997750" y="2526703"/>
            <a:ext cx="2755885" cy="771612"/>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kube</a:t>
            </a:r>
            <a:r>
              <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-system</a:t>
            </a:r>
          </a:p>
        </p:txBody>
      </p:sp>
      <p:sp>
        <p:nvSpPr>
          <p:cNvPr id="19" name="Rectangle 18">
            <a:extLst>
              <a:ext uri="{FF2B5EF4-FFF2-40B4-BE49-F238E27FC236}">
                <a16:creationId xmlns:a16="http://schemas.microsoft.com/office/drawing/2014/main" id="{DDE6BC76-CAEB-510E-F7F6-1C05007E869A}"/>
              </a:ext>
            </a:extLst>
          </p:cNvPr>
          <p:cNvSpPr/>
          <p:nvPr/>
        </p:nvSpPr>
        <p:spPr>
          <a:xfrm>
            <a:off x="7420494" y="2529201"/>
            <a:ext cx="2755884" cy="761626"/>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ectangle 19">
            <a:extLst>
              <a:ext uri="{FF2B5EF4-FFF2-40B4-BE49-F238E27FC236}">
                <a16:creationId xmlns:a16="http://schemas.microsoft.com/office/drawing/2014/main" id="{ADA47C65-553C-77C5-0414-081288AB97BD}"/>
              </a:ext>
            </a:extLst>
          </p:cNvPr>
          <p:cNvSpPr/>
          <p:nvPr/>
        </p:nvSpPr>
        <p:spPr>
          <a:xfrm>
            <a:off x="3285692" y="3590773"/>
            <a:ext cx="6808728" cy="883673"/>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default</a:t>
            </a:r>
          </a:p>
        </p:txBody>
      </p:sp>
      <p:sp>
        <p:nvSpPr>
          <p:cNvPr id="21" name="Rectangle 20">
            <a:extLst>
              <a:ext uri="{FF2B5EF4-FFF2-40B4-BE49-F238E27FC236}">
                <a16:creationId xmlns:a16="http://schemas.microsoft.com/office/drawing/2014/main" id="{0BEF73AC-D81D-A32C-95B5-566BB1CA078D}"/>
              </a:ext>
            </a:extLst>
          </p:cNvPr>
          <p:cNvSpPr/>
          <p:nvPr/>
        </p:nvSpPr>
        <p:spPr>
          <a:xfrm>
            <a:off x="3285692" y="4529875"/>
            <a:ext cx="6808728" cy="539879"/>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cost-optimization</a:t>
            </a:r>
          </a:p>
        </p:txBody>
      </p:sp>
      <p:sp>
        <p:nvSpPr>
          <p:cNvPr id="22" name="Rectangle 21">
            <a:extLst>
              <a:ext uri="{FF2B5EF4-FFF2-40B4-BE49-F238E27FC236}">
                <a16:creationId xmlns:a16="http://schemas.microsoft.com/office/drawing/2014/main" id="{C463F894-7327-6C9F-5BC7-F6F8983F1420}"/>
              </a:ext>
            </a:extLst>
          </p:cNvPr>
          <p:cNvSpPr/>
          <p:nvPr/>
        </p:nvSpPr>
        <p:spPr>
          <a:xfrm>
            <a:off x="3285692" y="5130075"/>
            <a:ext cx="6808728" cy="538620"/>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endParaRPr kumimoji="0" lang="en-US" sz="1100" b="0"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 name="Shape 80">
            <a:extLst>
              <a:ext uri="{FF2B5EF4-FFF2-40B4-BE49-F238E27FC236}">
                <a16:creationId xmlns:a16="http://schemas.microsoft.com/office/drawing/2014/main" id="{93C50F4C-746D-3E2A-F0A9-D5B9611B3787}"/>
              </a:ext>
            </a:extLst>
          </p:cNvPr>
          <p:cNvPicPr preferRelativeResize="0">
            <a:picLocks noChangeAspect="1"/>
          </p:cNvPicPr>
          <p:nvPr/>
        </p:nvPicPr>
        <p:blipFill>
          <a:blip r:embed="rId7">
            <a:alphaModFix/>
          </a:blip>
          <a:stretch>
            <a:fillRect/>
          </a:stretch>
        </p:blipFill>
        <p:spPr>
          <a:xfrm>
            <a:off x="8926762" y="2747863"/>
            <a:ext cx="378717" cy="378717"/>
          </a:xfrm>
          <a:prstGeom prst="rect">
            <a:avLst/>
          </a:prstGeom>
          <a:noFill/>
          <a:ln>
            <a:noFill/>
          </a:ln>
        </p:spPr>
      </p:pic>
      <p:pic>
        <p:nvPicPr>
          <p:cNvPr id="31" name="Shape 84">
            <a:extLst>
              <a:ext uri="{FF2B5EF4-FFF2-40B4-BE49-F238E27FC236}">
                <a16:creationId xmlns:a16="http://schemas.microsoft.com/office/drawing/2014/main" id="{B5F3576B-FB86-BF5C-E920-A0A3BF4845EF}"/>
              </a:ext>
            </a:extLst>
          </p:cNvPr>
          <p:cNvPicPr preferRelativeResize="0">
            <a:picLocks noChangeAspect="1"/>
          </p:cNvPicPr>
          <p:nvPr/>
        </p:nvPicPr>
        <p:blipFill>
          <a:blip r:embed="rId8">
            <a:alphaModFix/>
          </a:blip>
          <a:stretch>
            <a:fillRect/>
          </a:stretch>
        </p:blipFill>
        <p:spPr>
          <a:xfrm>
            <a:off x="9530368" y="2747863"/>
            <a:ext cx="378717" cy="378717"/>
          </a:xfrm>
          <a:prstGeom prst="rect">
            <a:avLst/>
          </a:prstGeom>
          <a:noFill/>
          <a:ln>
            <a:noFill/>
          </a:ln>
        </p:spPr>
      </p:pic>
      <p:pic>
        <p:nvPicPr>
          <p:cNvPr id="33" name="Shape 123">
            <a:extLst>
              <a:ext uri="{FF2B5EF4-FFF2-40B4-BE49-F238E27FC236}">
                <a16:creationId xmlns:a16="http://schemas.microsoft.com/office/drawing/2014/main" id="{71D94176-6093-165C-C21F-CE4188A2C337}"/>
              </a:ext>
            </a:extLst>
          </p:cNvPr>
          <p:cNvPicPr preferRelativeResize="0">
            <a:picLocks noChangeAspect="1"/>
          </p:cNvPicPr>
          <p:nvPr/>
        </p:nvPicPr>
        <p:blipFill>
          <a:blip r:embed="rId9">
            <a:alphaModFix/>
          </a:blip>
          <a:stretch>
            <a:fillRect/>
          </a:stretch>
        </p:blipFill>
        <p:spPr>
          <a:xfrm>
            <a:off x="8365235" y="2768903"/>
            <a:ext cx="336637" cy="336637"/>
          </a:xfrm>
          <a:prstGeom prst="rect">
            <a:avLst/>
          </a:prstGeom>
          <a:noFill/>
          <a:ln>
            <a:noFill/>
          </a:ln>
        </p:spPr>
      </p:pic>
      <p:sp>
        <p:nvSpPr>
          <p:cNvPr id="48" name="Rectangle 47">
            <a:extLst>
              <a:ext uri="{FF2B5EF4-FFF2-40B4-BE49-F238E27FC236}">
                <a16:creationId xmlns:a16="http://schemas.microsoft.com/office/drawing/2014/main" id="{BED6F890-E782-C1B0-2774-214D9CC413A0}"/>
              </a:ext>
            </a:extLst>
          </p:cNvPr>
          <p:cNvSpPr/>
          <p:nvPr/>
        </p:nvSpPr>
        <p:spPr>
          <a:xfrm>
            <a:off x="3997750" y="3647265"/>
            <a:ext cx="2755885" cy="771612"/>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r>
              <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-operator</a:t>
            </a:r>
          </a:p>
        </p:txBody>
      </p:sp>
      <p:sp>
        <p:nvSpPr>
          <p:cNvPr id="49" name="Rectangle 48">
            <a:extLst>
              <a:ext uri="{FF2B5EF4-FFF2-40B4-BE49-F238E27FC236}">
                <a16:creationId xmlns:a16="http://schemas.microsoft.com/office/drawing/2014/main" id="{53D3CB7A-FC43-B5C5-C4DD-445F95590C83}"/>
              </a:ext>
            </a:extLst>
          </p:cNvPr>
          <p:cNvSpPr/>
          <p:nvPr/>
        </p:nvSpPr>
        <p:spPr>
          <a:xfrm>
            <a:off x="7242036" y="3640524"/>
            <a:ext cx="2755884" cy="761626"/>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kubecost</a:t>
            </a:r>
            <a:endPar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0" name="Shape 80">
            <a:extLst>
              <a:ext uri="{FF2B5EF4-FFF2-40B4-BE49-F238E27FC236}">
                <a16:creationId xmlns:a16="http://schemas.microsoft.com/office/drawing/2014/main" id="{5D782714-A73C-0F41-077C-270DA9E07988}"/>
              </a:ext>
            </a:extLst>
          </p:cNvPr>
          <p:cNvPicPr preferRelativeResize="0">
            <a:picLocks noChangeAspect="1"/>
          </p:cNvPicPr>
          <p:nvPr/>
        </p:nvPicPr>
        <p:blipFill>
          <a:blip r:embed="rId7">
            <a:alphaModFix/>
          </a:blip>
          <a:stretch>
            <a:fillRect/>
          </a:stretch>
        </p:blipFill>
        <p:spPr>
          <a:xfrm>
            <a:off x="8746482" y="3835259"/>
            <a:ext cx="378717" cy="378717"/>
          </a:xfrm>
          <a:prstGeom prst="rect">
            <a:avLst/>
          </a:prstGeom>
          <a:noFill/>
          <a:ln>
            <a:noFill/>
          </a:ln>
        </p:spPr>
      </p:pic>
      <p:pic>
        <p:nvPicPr>
          <p:cNvPr id="51" name="Shape 84">
            <a:extLst>
              <a:ext uri="{FF2B5EF4-FFF2-40B4-BE49-F238E27FC236}">
                <a16:creationId xmlns:a16="http://schemas.microsoft.com/office/drawing/2014/main" id="{B02CE98C-F40F-467F-7FB7-45C5DD521E52}"/>
              </a:ext>
            </a:extLst>
          </p:cNvPr>
          <p:cNvPicPr preferRelativeResize="0">
            <a:picLocks noChangeAspect="1"/>
          </p:cNvPicPr>
          <p:nvPr/>
        </p:nvPicPr>
        <p:blipFill>
          <a:blip r:embed="rId8">
            <a:alphaModFix/>
          </a:blip>
          <a:stretch>
            <a:fillRect/>
          </a:stretch>
        </p:blipFill>
        <p:spPr>
          <a:xfrm>
            <a:off x="9350088" y="3835259"/>
            <a:ext cx="378717" cy="378717"/>
          </a:xfrm>
          <a:prstGeom prst="rect">
            <a:avLst/>
          </a:prstGeom>
          <a:noFill/>
          <a:ln>
            <a:noFill/>
          </a:ln>
        </p:spPr>
      </p:pic>
      <p:pic>
        <p:nvPicPr>
          <p:cNvPr id="52" name="Shape 123">
            <a:extLst>
              <a:ext uri="{FF2B5EF4-FFF2-40B4-BE49-F238E27FC236}">
                <a16:creationId xmlns:a16="http://schemas.microsoft.com/office/drawing/2014/main" id="{EE0AC94E-51F7-D00D-CDBE-0C59F835A996}"/>
              </a:ext>
            </a:extLst>
          </p:cNvPr>
          <p:cNvPicPr preferRelativeResize="0">
            <a:picLocks noChangeAspect="1"/>
          </p:cNvPicPr>
          <p:nvPr/>
        </p:nvPicPr>
        <p:blipFill>
          <a:blip r:embed="rId9">
            <a:alphaModFix/>
          </a:blip>
          <a:stretch>
            <a:fillRect/>
          </a:stretch>
        </p:blipFill>
        <p:spPr>
          <a:xfrm>
            <a:off x="8184955" y="3856299"/>
            <a:ext cx="336637" cy="336637"/>
          </a:xfrm>
          <a:prstGeom prst="rect">
            <a:avLst/>
          </a:prstGeom>
          <a:noFill/>
          <a:ln>
            <a:noFill/>
          </a:ln>
        </p:spPr>
      </p:pic>
      <p:pic>
        <p:nvPicPr>
          <p:cNvPr id="53" name="Shape 80">
            <a:extLst>
              <a:ext uri="{FF2B5EF4-FFF2-40B4-BE49-F238E27FC236}">
                <a16:creationId xmlns:a16="http://schemas.microsoft.com/office/drawing/2014/main" id="{CBF76299-78CB-4329-453C-BF88F823121B}"/>
              </a:ext>
            </a:extLst>
          </p:cNvPr>
          <p:cNvPicPr preferRelativeResize="0">
            <a:picLocks noChangeAspect="1"/>
          </p:cNvPicPr>
          <p:nvPr/>
        </p:nvPicPr>
        <p:blipFill>
          <a:blip r:embed="rId7">
            <a:alphaModFix/>
          </a:blip>
          <a:stretch>
            <a:fillRect/>
          </a:stretch>
        </p:blipFill>
        <p:spPr>
          <a:xfrm>
            <a:off x="5504018" y="3868124"/>
            <a:ext cx="378717" cy="378717"/>
          </a:xfrm>
          <a:prstGeom prst="rect">
            <a:avLst/>
          </a:prstGeom>
          <a:noFill/>
          <a:ln>
            <a:noFill/>
          </a:ln>
        </p:spPr>
      </p:pic>
      <p:pic>
        <p:nvPicPr>
          <p:cNvPr id="54" name="Shape 84">
            <a:extLst>
              <a:ext uri="{FF2B5EF4-FFF2-40B4-BE49-F238E27FC236}">
                <a16:creationId xmlns:a16="http://schemas.microsoft.com/office/drawing/2014/main" id="{61952310-DE7E-C193-C1A5-77CB30290E90}"/>
              </a:ext>
            </a:extLst>
          </p:cNvPr>
          <p:cNvPicPr preferRelativeResize="0">
            <a:picLocks noChangeAspect="1"/>
          </p:cNvPicPr>
          <p:nvPr/>
        </p:nvPicPr>
        <p:blipFill>
          <a:blip r:embed="rId8">
            <a:alphaModFix/>
          </a:blip>
          <a:stretch>
            <a:fillRect/>
          </a:stretch>
        </p:blipFill>
        <p:spPr>
          <a:xfrm>
            <a:off x="6107624" y="3868124"/>
            <a:ext cx="378717" cy="378717"/>
          </a:xfrm>
          <a:prstGeom prst="rect">
            <a:avLst/>
          </a:prstGeom>
          <a:noFill/>
          <a:ln>
            <a:noFill/>
          </a:ln>
        </p:spPr>
      </p:pic>
      <p:pic>
        <p:nvPicPr>
          <p:cNvPr id="55" name="Shape 123">
            <a:extLst>
              <a:ext uri="{FF2B5EF4-FFF2-40B4-BE49-F238E27FC236}">
                <a16:creationId xmlns:a16="http://schemas.microsoft.com/office/drawing/2014/main" id="{5B1B6164-30EC-F8BD-9B83-ED5B0DF88205}"/>
              </a:ext>
            </a:extLst>
          </p:cNvPr>
          <p:cNvPicPr preferRelativeResize="0">
            <a:picLocks noChangeAspect="1"/>
          </p:cNvPicPr>
          <p:nvPr/>
        </p:nvPicPr>
        <p:blipFill>
          <a:blip r:embed="rId9">
            <a:alphaModFix/>
          </a:blip>
          <a:stretch>
            <a:fillRect/>
          </a:stretch>
        </p:blipFill>
        <p:spPr>
          <a:xfrm>
            <a:off x="4942492" y="3889164"/>
            <a:ext cx="336637" cy="336637"/>
          </a:xfrm>
          <a:prstGeom prst="rect">
            <a:avLst/>
          </a:prstGeom>
          <a:noFill/>
          <a:ln>
            <a:noFill/>
          </a:ln>
        </p:spPr>
      </p:pic>
      <p:sp>
        <p:nvSpPr>
          <p:cNvPr id="56" name="Rectangle 55">
            <a:extLst>
              <a:ext uri="{FF2B5EF4-FFF2-40B4-BE49-F238E27FC236}">
                <a16:creationId xmlns:a16="http://schemas.microsoft.com/office/drawing/2014/main" id="{18833013-4CD9-9995-A299-86D1F21342DD}"/>
              </a:ext>
            </a:extLst>
          </p:cNvPr>
          <p:cNvSpPr/>
          <p:nvPr/>
        </p:nvSpPr>
        <p:spPr>
          <a:xfrm>
            <a:off x="5312112" y="4616537"/>
            <a:ext cx="2755885" cy="981910"/>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default</a:t>
            </a:r>
          </a:p>
        </p:txBody>
      </p:sp>
      <p:pic>
        <p:nvPicPr>
          <p:cNvPr id="58" name="Shape 84">
            <a:extLst>
              <a:ext uri="{FF2B5EF4-FFF2-40B4-BE49-F238E27FC236}">
                <a16:creationId xmlns:a16="http://schemas.microsoft.com/office/drawing/2014/main" id="{268A22F8-F1F0-2E17-3C76-0C57EBDAEEC8}"/>
              </a:ext>
            </a:extLst>
          </p:cNvPr>
          <p:cNvPicPr preferRelativeResize="0">
            <a:picLocks noChangeAspect="1"/>
          </p:cNvPicPr>
          <p:nvPr/>
        </p:nvPicPr>
        <p:blipFill>
          <a:blip r:embed="rId8">
            <a:alphaModFix/>
          </a:blip>
          <a:stretch>
            <a:fillRect/>
          </a:stretch>
        </p:blipFill>
        <p:spPr>
          <a:xfrm>
            <a:off x="6695930" y="4648647"/>
            <a:ext cx="378717" cy="378717"/>
          </a:xfrm>
          <a:prstGeom prst="rect">
            <a:avLst/>
          </a:prstGeom>
          <a:noFill/>
          <a:ln>
            <a:noFill/>
          </a:ln>
        </p:spPr>
      </p:pic>
      <p:pic>
        <p:nvPicPr>
          <p:cNvPr id="61" name="Shape 84">
            <a:extLst>
              <a:ext uri="{FF2B5EF4-FFF2-40B4-BE49-F238E27FC236}">
                <a16:creationId xmlns:a16="http://schemas.microsoft.com/office/drawing/2014/main" id="{3E7945F2-6411-2139-BE51-B8521E7AB540}"/>
              </a:ext>
            </a:extLst>
          </p:cNvPr>
          <p:cNvPicPr preferRelativeResize="0">
            <a:picLocks noChangeAspect="1"/>
          </p:cNvPicPr>
          <p:nvPr/>
        </p:nvPicPr>
        <p:blipFill>
          <a:blip r:embed="rId8">
            <a:alphaModFix/>
          </a:blip>
          <a:stretch>
            <a:fillRect/>
          </a:stretch>
        </p:blipFill>
        <p:spPr>
          <a:xfrm>
            <a:off x="7415070" y="5185824"/>
            <a:ext cx="378717" cy="378717"/>
          </a:xfrm>
          <a:prstGeom prst="rect">
            <a:avLst/>
          </a:prstGeom>
          <a:noFill/>
          <a:ln>
            <a:noFill/>
          </a:ln>
        </p:spPr>
      </p:pic>
      <p:grpSp>
        <p:nvGrpSpPr>
          <p:cNvPr id="1033" name="Group 1032">
            <a:extLst>
              <a:ext uri="{FF2B5EF4-FFF2-40B4-BE49-F238E27FC236}">
                <a16:creationId xmlns:a16="http://schemas.microsoft.com/office/drawing/2014/main" id="{65ABFB65-0F74-5067-D569-AF80BFD0A010}"/>
              </a:ext>
            </a:extLst>
          </p:cNvPr>
          <p:cNvGrpSpPr/>
          <p:nvPr/>
        </p:nvGrpSpPr>
        <p:grpSpPr>
          <a:xfrm>
            <a:off x="4507466" y="2766401"/>
            <a:ext cx="554638" cy="338353"/>
            <a:chOff x="4631705" y="2413442"/>
            <a:chExt cx="602620" cy="367624"/>
          </a:xfrm>
        </p:grpSpPr>
        <p:pic>
          <p:nvPicPr>
            <p:cNvPr id="26" name="Shape 123">
              <a:extLst>
                <a:ext uri="{FF2B5EF4-FFF2-40B4-BE49-F238E27FC236}">
                  <a16:creationId xmlns:a16="http://schemas.microsoft.com/office/drawing/2014/main" id="{94F5962F-9AAC-21F3-7D49-6C5B2CE2EF0B}"/>
                </a:ext>
              </a:extLst>
            </p:cNvPr>
            <p:cNvPicPr preferRelativeResize="0">
              <a:picLocks noChangeAspect="1"/>
            </p:cNvPicPr>
            <p:nvPr/>
          </p:nvPicPr>
          <p:blipFill>
            <a:blip r:embed="rId9">
              <a:alphaModFix amt="34000"/>
            </a:blip>
            <a:stretch>
              <a:fillRect/>
            </a:stretch>
          </p:blipFill>
          <p:spPr>
            <a:xfrm>
              <a:off x="4631705" y="2415306"/>
              <a:ext cx="365760" cy="365760"/>
            </a:xfrm>
            <a:prstGeom prst="rect">
              <a:avLst/>
            </a:prstGeom>
            <a:noFill/>
            <a:ln>
              <a:noFill/>
            </a:ln>
          </p:spPr>
        </p:pic>
        <p:pic>
          <p:nvPicPr>
            <p:cNvPr id="63" name="Shape 123">
              <a:extLst>
                <a:ext uri="{FF2B5EF4-FFF2-40B4-BE49-F238E27FC236}">
                  <a16:creationId xmlns:a16="http://schemas.microsoft.com/office/drawing/2014/main" id="{9E21946C-CCBB-CED2-0F75-847333969D8F}"/>
                </a:ext>
              </a:extLst>
            </p:cNvPr>
            <p:cNvPicPr preferRelativeResize="0">
              <a:picLocks noChangeAspect="1"/>
            </p:cNvPicPr>
            <p:nvPr/>
          </p:nvPicPr>
          <p:blipFill>
            <a:blip r:embed="rId9">
              <a:alphaModFix amt="67000"/>
            </a:blip>
            <a:stretch>
              <a:fillRect/>
            </a:stretch>
          </p:blipFill>
          <p:spPr>
            <a:xfrm>
              <a:off x="4753877" y="2414623"/>
              <a:ext cx="365760" cy="365760"/>
            </a:xfrm>
            <a:prstGeom prst="rect">
              <a:avLst/>
            </a:prstGeom>
            <a:noFill/>
            <a:ln>
              <a:noFill/>
            </a:ln>
          </p:spPr>
        </p:pic>
        <p:pic>
          <p:nvPicPr>
            <p:cNvPr id="1028" name="Shape 123">
              <a:extLst>
                <a:ext uri="{FF2B5EF4-FFF2-40B4-BE49-F238E27FC236}">
                  <a16:creationId xmlns:a16="http://schemas.microsoft.com/office/drawing/2014/main" id="{6A16E8E6-3011-8167-0616-307CC7B78AE9}"/>
                </a:ext>
              </a:extLst>
            </p:cNvPr>
            <p:cNvPicPr preferRelativeResize="0">
              <a:picLocks noChangeAspect="1"/>
            </p:cNvPicPr>
            <p:nvPr/>
          </p:nvPicPr>
          <p:blipFill>
            <a:blip r:embed="rId9">
              <a:alphaModFix/>
            </a:blip>
            <a:stretch>
              <a:fillRect/>
            </a:stretch>
          </p:blipFill>
          <p:spPr>
            <a:xfrm>
              <a:off x="4868565" y="2413442"/>
              <a:ext cx="365760" cy="365760"/>
            </a:xfrm>
            <a:prstGeom prst="rect">
              <a:avLst/>
            </a:prstGeom>
            <a:noFill/>
            <a:ln>
              <a:noFill/>
            </a:ln>
          </p:spPr>
        </p:pic>
      </p:grpSp>
      <p:grpSp>
        <p:nvGrpSpPr>
          <p:cNvPr id="1035" name="Group 1034">
            <a:extLst>
              <a:ext uri="{FF2B5EF4-FFF2-40B4-BE49-F238E27FC236}">
                <a16:creationId xmlns:a16="http://schemas.microsoft.com/office/drawing/2014/main" id="{0C3CCED9-C916-70FD-51C0-9FA96B7E2D4F}"/>
              </a:ext>
            </a:extLst>
          </p:cNvPr>
          <p:cNvGrpSpPr/>
          <p:nvPr/>
        </p:nvGrpSpPr>
        <p:grpSpPr>
          <a:xfrm>
            <a:off x="6005038" y="2745083"/>
            <a:ext cx="642230" cy="380990"/>
            <a:chOff x="6127010" y="2375442"/>
            <a:chExt cx="697789" cy="413949"/>
          </a:xfrm>
        </p:grpSpPr>
        <p:pic>
          <p:nvPicPr>
            <p:cNvPr id="41" name="Shape 84">
              <a:extLst>
                <a:ext uri="{FF2B5EF4-FFF2-40B4-BE49-F238E27FC236}">
                  <a16:creationId xmlns:a16="http://schemas.microsoft.com/office/drawing/2014/main" id="{ECA54E54-04D3-4EC9-27E2-8B37A4EAD661}"/>
                </a:ext>
              </a:extLst>
            </p:cNvPr>
            <p:cNvPicPr preferRelativeResize="0">
              <a:picLocks noChangeAspect="1"/>
            </p:cNvPicPr>
            <p:nvPr/>
          </p:nvPicPr>
          <p:blipFill>
            <a:blip r:embed="rId8">
              <a:alphaModFix amt="34000"/>
            </a:blip>
            <a:stretch>
              <a:fillRect/>
            </a:stretch>
          </p:blipFill>
          <p:spPr>
            <a:xfrm>
              <a:off x="6127010" y="2377911"/>
              <a:ext cx="411480" cy="411480"/>
            </a:xfrm>
            <a:prstGeom prst="rect">
              <a:avLst/>
            </a:prstGeom>
            <a:noFill/>
            <a:ln>
              <a:noFill/>
            </a:ln>
          </p:spPr>
        </p:pic>
        <p:pic>
          <p:nvPicPr>
            <p:cNvPr id="1029" name="Shape 84">
              <a:extLst>
                <a:ext uri="{FF2B5EF4-FFF2-40B4-BE49-F238E27FC236}">
                  <a16:creationId xmlns:a16="http://schemas.microsoft.com/office/drawing/2014/main" id="{BF2B3CE4-79C6-6511-8A85-3D987B1848D6}"/>
                </a:ext>
              </a:extLst>
            </p:cNvPr>
            <p:cNvPicPr preferRelativeResize="0">
              <a:picLocks noChangeAspect="1"/>
            </p:cNvPicPr>
            <p:nvPr/>
          </p:nvPicPr>
          <p:blipFill>
            <a:blip r:embed="rId8">
              <a:alphaModFix amt="67000"/>
            </a:blip>
            <a:stretch>
              <a:fillRect/>
            </a:stretch>
          </p:blipFill>
          <p:spPr>
            <a:xfrm>
              <a:off x="6257914" y="2377228"/>
              <a:ext cx="411480" cy="411480"/>
            </a:xfrm>
            <a:prstGeom prst="rect">
              <a:avLst/>
            </a:prstGeom>
            <a:noFill/>
            <a:ln>
              <a:noFill/>
            </a:ln>
          </p:spPr>
        </p:pic>
        <p:pic>
          <p:nvPicPr>
            <p:cNvPr id="1030" name="Shape 84">
              <a:extLst>
                <a:ext uri="{FF2B5EF4-FFF2-40B4-BE49-F238E27FC236}">
                  <a16:creationId xmlns:a16="http://schemas.microsoft.com/office/drawing/2014/main" id="{1E1D01DC-CF07-0F13-7989-7079BF0B3C08}"/>
                </a:ext>
              </a:extLst>
            </p:cNvPr>
            <p:cNvPicPr preferRelativeResize="0">
              <a:picLocks noChangeAspect="1"/>
            </p:cNvPicPr>
            <p:nvPr/>
          </p:nvPicPr>
          <p:blipFill>
            <a:blip r:embed="rId8">
              <a:alphaModFix/>
            </a:blip>
            <a:stretch>
              <a:fillRect/>
            </a:stretch>
          </p:blipFill>
          <p:spPr>
            <a:xfrm>
              <a:off x="6413319" y="2375442"/>
              <a:ext cx="411480" cy="411480"/>
            </a:xfrm>
            <a:prstGeom prst="rect">
              <a:avLst/>
            </a:prstGeom>
            <a:noFill/>
            <a:ln>
              <a:noFill/>
            </a:ln>
          </p:spPr>
        </p:pic>
      </p:grpSp>
      <p:grpSp>
        <p:nvGrpSpPr>
          <p:cNvPr id="1034" name="Group 1033">
            <a:extLst>
              <a:ext uri="{FF2B5EF4-FFF2-40B4-BE49-F238E27FC236}">
                <a16:creationId xmlns:a16="http://schemas.microsoft.com/office/drawing/2014/main" id="{B6649FD3-D989-B873-9F7E-04238DB0712D}"/>
              </a:ext>
            </a:extLst>
          </p:cNvPr>
          <p:cNvGrpSpPr/>
          <p:nvPr/>
        </p:nvGrpSpPr>
        <p:grpSpPr>
          <a:xfrm>
            <a:off x="5245767" y="2743947"/>
            <a:ext cx="591985" cy="383262"/>
            <a:chOff x="5459311" y="2372973"/>
            <a:chExt cx="643198" cy="416418"/>
          </a:xfrm>
        </p:grpSpPr>
        <p:pic>
          <p:nvPicPr>
            <p:cNvPr id="40" name="Shape 80">
              <a:extLst>
                <a:ext uri="{FF2B5EF4-FFF2-40B4-BE49-F238E27FC236}">
                  <a16:creationId xmlns:a16="http://schemas.microsoft.com/office/drawing/2014/main" id="{E1BB4204-6050-1896-A550-499FC01FDF4D}"/>
                </a:ext>
              </a:extLst>
            </p:cNvPr>
            <p:cNvPicPr preferRelativeResize="0">
              <a:picLocks noChangeAspect="1"/>
            </p:cNvPicPr>
            <p:nvPr/>
          </p:nvPicPr>
          <p:blipFill>
            <a:blip r:embed="rId7">
              <a:alphaModFix amt="34000"/>
            </a:blip>
            <a:stretch>
              <a:fillRect/>
            </a:stretch>
          </p:blipFill>
          <p:spPr>
            <a:xfrm>
              <a:off x="5459311" y="2377911"/>
              <a:ext cx="411480" cy="411480"/>
            </a:xfrm>
            <a:prstGeom prst="rect">
              <a:avLst/>
            </a:prstGeom>
            <a:noFill/>
            <a:ln>
              <a:noFill/>
            </a:ln>
          </p:spPr>
        </p:pic>
        <p:pic>
          <p:nvPicPr>
            <p:cNvPr id="1031" name="Shape 80">
              <a:extLst>
                <a:ext uri="{FF2B5EF4-FFF2-40B4-BE49-F238E27FC236}">
                  <a16:creationId xmlns:a16="http://schemas.microsoft.com/office/drawing/2014/main" id="{64A0443B-1447-3E3A-B74D-68E39AD97AF0}"/>
                </a:ext>
              </a:extLst>
            </p:cNvPr>
            <p:cNvPicPr preferRelativeResize="0">
              <a:picLocks noChangeAspect="1"/>
            </p:cNvPicPr>
            <p:nvPr/>
          </p:nvPicPr>
          <p:blipFill>
            <a:blip r:embed="rId7">
              <a:alphaModFix amt="67000"/>
            </a:blip>
            <a:stretch>
              <a:fillRect/>
            </a:stretch>
          </p:blipFill>
          <p:spPr>
            <a:xfrm>
              <a:off x="5573729" y="2375442"/>
              <a:ext cx="411480" cy="411480"/>
            </a:xfrm>
            <a:prstGeom prst="rect">
              <a:avLst/>
            </a:prstGeom>
            <a:noFill/>
            <a:ln>
              <a:noFill/>
            </a:ln>
          </p:spPr>
        </p:pic>
        <p:pic>
          <p:nvPicPr>
            <p:cNvPr id="1032" name="Shape 80">
              <a:extLst>
                <a:ext uri="{FF2B5EF4-FFF2-40B4-BE49-F238E27FC236}">
                  <a16:creationId xmlns:a16="http://schemas.microsoft.com/office/drawing/2014/main" id="{64A3DB50-0DA3-9750-ABE7-3129674DA594}"/>
                </a:ext>
              </a:extLst>
            </p:cNvPr>
            <p:cNvPicPr preferRelativeResize="0">
              <a:picLocks noChangeAspect="1"/>
            </p:cNvPicPr>
            <p:nvPr/>
          </p:nvPicPr>
          <p:blipFill>
            <a:blip r:embed="rId7">
              <a:alphaModFix/>
            </a:blip>
            <a:stretch>
              <a:fillRect/>
            </a:stretch>
          </p:blipFill>
          <p:spPr>
            <a:xfrm>
              <a:off x="5691029" y="2372973"/>
              <a:ext cx="411480" cy="411480"/>
            </a:xfrm>
            <a:prstGeom prst="rect">
              <a:avLst/>
            </a:prstGeom>
            <a:noFill/>
            <a:ln>
              <a:noFill/>
            </a:ln>
          </p:spPr>
        </p:pic>
      </p:grpSp>
      <p:grpSp>
        <p:nvGrpSpPr>
          <p:cNvPr id="1036" name="Group 1035">
            <a:extLst>
              <a:ext uri="{FF2B5EF4-FFF2-40B4-BE49-F238E27FC236}">
                <a16:creationId xmlns:a16="http://schemas.microsoft.com/office/drawing/2014/main" id="{37A2268F-C433-EC12-C583-2EA7817C4803}"/>
              </a:ext>
            </a:extLst>
          </p:cNvPr>
          <p:cNvGrpSpPr/>
          <p:nvPr/>
        </p:nvGrpSpPr>
        <p:grpSpPr>
          <a:xfrm>
            <a:off x="5972558" y="4652325"/>
            <a:ext cx="591985" cy="383262"/>
            <a:chOff x="5459311" y="2372973"/>
            <a:chExt cx="643198" cy="416418"/>
          </a:xfrm>
        </p:grpSpPr>
        <p:pic>
          <p:nvPicPr>
            <p:cNvPr id="1037" name="Shape 80">
              <a:extLst>
                <a:ext uri="{FF2B5EF4-FFF2-40B4-BE49-F238E27FC236}">
                  <a16:creationId xmlns:a16="http://schemas.microsoft.com/office/drawing/2014/main" id="{C3A1871B-6495-D3A5-3FF1-F54DD590B159}"/>
                </a:ext>
              </a:extLst>
            </p:cNvPr>
            <p:cNvPicPr preferRelativeResize="0">
              <a:picLocks noChangeAspect="1"/>
            </p:cNvPicPr>
            <p:nvPr/>
          </p:nvPicPr>
          <p:blipFill>
            <a:blip r:embed="rId7">
              <a:alphaModFix amt="34000"/>
            </a:blip>
            <a:stretch>
              <a:fillRect/>
            </a:stretch>
          </p:blipFill>
          <p:spPr>
            <a:xfrm>
              <a:off x="5459311" y="2377911"/>
              <a:ext cx="411480" cy="411480"/>
            </a:xfrm>
            <a:prstGeom prst="rect">
              <a:avLst/>
            </a:prstGeom>
            <a:noFill/>
            <a:ln>
              <a:noFill/>
            </a:ln>
          </p:spPr>
        </p:pic>
        <p:pic>
          <p:nvPicPr>
            <p:cNvPr id="1038" name="Shape 80">
              <a:extLst>
                <a:ext uri="{FF2B5EF4-FFF2-40B4-BE49-F238E27FC236}">
                  <a16:creationId xmlns:a16="http://schemas.microsoft.com/office/drawing/2014/main" id="{7C4291DC-B172-DC40-DA7B-C121DE02D296}"/>
                </a:ext>
              </a:extLst>
            </p:cNvPr>
            <p:cNvPicPr preferRelativeResize="0">
              <a:picLocks noChangeAspect="1"/>
            </p:cNvPicPr>
            <p:nvPr/>
          </p:nvPicPr>
          <p:blipFill>
            <a:blip r:embed="rId7">
              <a:alphaModFix amt="67000"/>
            </a:blip>
            <a:stretch>
              <a:fillRect/>
            </a:stretch>
          </p:blipFill>
          <p:spPr>
            <a:xfrm>
              <a:off x="5573729" y="2375442"/>
              <a:ext cx="411480" cy="411480"/>
            </a:xfrm>
            <a:prstGeom prst="rect">
              <a:avLst/>
            </a:prstGeom>
            <a:noFill/>
            <a:ln>
              <a:noFill/>
            </a:ln>
          </p:spPr>
        </p:pic>
        <p:pic>
          <p:nvPicPr>
            <p:cNvPr id="1039" name="Shape 80">
              <a:extLst>
                <a:ext uri="{FF2B5EF4-FFF2-40B4-BE49-F238E27FC236}">
                  <a16:creationId xmlns:a16="http://schemas.microsoft.com/office/drawing/2014/main" id="{40B6ABC4-3341-9D95-6B35-08E5C8373BE2}"/>
                </a:ext>
              </a:extLst>
            </p:cNvPr>
            <p:cNvPicPr preferRelativeResize="0">
              <a:picLocks noChangeAspect="1"/>
            </p:cNvPicPr>
            <p:nvPr/>
          </p:nvPicPr>
          <p:blipFill>
            <a:blip r:embed="rId7">
              <a:alphaModFix/>
            </a:blip>
            <a:stretch>
              <a:fillRect/>
            </a:stretch>
          </p:blipFill>
          <p:spPr>
            <a:xfrm>
              <a:off x="5691029" y="2372973"/>
              <a:ext cx="411480" cy="411480"/>
            </a:xfrm>
            <a:prstGeom prst="rect">
              <a:avLst/>
            </a:prstGeom>
            <a:noFill/>
            <a:ln>
              <a:noFill/>
            </a:ln>
          </p:spPr>
        </p:pic>
      </p:grpSp>
      <p:grpSp>
        <p:nvGrpSpPr>
          <p:cNvPr id="1040" name="Group 1039">
            <a:extLst>
              <a:ext uri="{FF2B5EF4-FFF2-40B4-BE49-F238E27FC236}">
                <a16:creationId xmlns:a16="http://schemas.microsoft.com/office/drawing/2014/main" id="{BFD13665-695C-54D9-7830-095B004BF0C0}"/>
              </a:ext>
            </a:extLst>
          </p:cNvPr>
          <p:cNvGrpSpPr/>
          <p:nvPr/>
        </p:nvGrpSpPr>
        <p:grpSpPr>
          <a:xfrm>
            <a:off x="6657373" y="5185824"/>
            <a:ext cx="591985" cy="383262"/>
            <a:chOff x="5459311" y="2372973"/>
            <a:chExt cx="643198" cy="416418"/>
          </a:xfrm>
        </p:grpSpPr>
        <p:pic>
          <p:nvPicPr>
            <p:cNvPr id="1041" name="Shape 80">
              <a:extLst>
                <a:ext uri="{FF2B5EF4-FFF2-40B4-BE49-F238E27FC236}">
                  <a16:creationId xmlns:a16="http://schemas.microsoft.com/office/drawing/2014/main" id="{E22B359E-2B9C-9EC4-AABB-B045F10A4463}"/>
                </a:ext>
              </a:extLst>
            </p:cNvPr>
            <p:cNvPicPr preferRelativeResize="0">
              <a:picLocks noChangeAspect="1"/>
            </p:cNvPicPr>
            <p:nvPr/>
          </p:nvPicPr>
          <p:blipFill>
            <a:blip r:embed="rId7">
              <a:alphaModFix amt="34000"/>
            </a:blip>
            <a:stretch>
              <a:fillRect/>
            </a:stretch>
          </p:blipFill>
          <p:spPr>
            <a:xfrm>
              <a:off x="5459311" y="2377911"/>
              <a:ext cx="411480" cy="411480"/>
            </a:xfrm>
            <a:prstGeom prst="rect">
              <a:avLst/>
            </a:prstGeom>
            <a:noFill/>
            <a:ln>
              <a:noFill/>
            </a:ln>
          </p:spPr>
        </p:pic>
        <p:pic>
          <p:nvPicPr>
            <p:cNvPr id="1042" name="Shape 80">
              <a:extLst>
                <a:ext uri="{FF2B5EF4-FFF2-40B4-BE49-F238E27FC236}">
                  <a16:creationId xmlns:a16="http://schemas.microsoft.com/office/drawing/2014/main" id="{CC7F64B5-1B14-2332-FE53-215BA893193E}"/>
                </a:ext>
              </a:extLst>
            </p:cNvPr>
            <p:cNvPicPr preferRelativeResize="0">
              <a:picLocks noChangeAspect="1"/>
            </p:cNvPicPr>
            <p:nvPr/>
          </p:nvPicPr>
          <p:blipFill>
            <a:blip r:embed="rId7">
              <a:alphaModFix amt="67000"/>
            </a:blip>
            <a:stretch>
              <a:fillRect/>
            </a:stretch>
          </p:blipFill>
          <p:spPr>
            <a:xfrm>
              <a:off x="5573729" y="2375442"/>
              <a:ext cx="411480" cy="411480"/>
            </a:xfrm>
            <a:prstGeom prst="rect">
              <a:avLst/>
            </a:prstGeom>
            <a:noFill/>
            <a:ln>
              <a:noFill/>
            </a:ln>
          </p:spPr>
        </p:pic>
        <p:pic>
          <p:nvPicPr>
            <p:cNvPr id="1043" name="Shape 80">
              <a:extLst>
                <a:ext uri="{FF2B5EF4-FFF2-40B4-BE49-F238E27FC236}">
                  <a16:creationId xmlns:a16="http://schemas.microsoft.com/office/drawing/2014/main" id="{644D3C3A-27B1-3BA6-A860-4C6499BE1CBB}"/>
                </a:ext>
              </a:extLst>
            </p:cNvPr>
            <p:cNvPicPr preferRelativeResize="0">
              <a:picLocks noChangeAspect="1"/>
            </p:cNvPicPr>
            <p:nvPr/>
          </p:nvPicPr>
          <p:blipFill>
            <a:blip r:embed="rId7">
              <a:alphaModFix/>
            </a:blip>
            <a:stretch>
              <a:fillRect/>
            </a:stretch>
          </p:blipFill>
          <p:spPr>
            <a:xfrm>
              <a:off x="5691029" y="2372973"/>
              <a:ext cx="411480" cy="411480"/>
            </a:xfrm>
            <a:prstGeom prst="rect">
              <a:avLst/>
            </a:prstGeom>
            <a:noFill/>
            <a:ln>
              <a:noFill/>
            </a:ln>
          </p:spPr>
        </p:pic>
      </p:grpSp>
    </p:spTree>
    <p:extLst>
      <p:ext uri="{BB962C8B-B14F-4D97-AF65-F5344CB8AC3E}">
        <p14:creationId xmlns:p14="http://schemas.microsoft.com/office/powerpoint/2010/main" val="10157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36A0D-6CE6-57C6-FF02-3DCE7E0B230F}"/>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84863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kubecon-2023-karpenter-in-action.mp4">
            <a:hlinkClick r:id="" action="ppaction://media"/>
            <a:extLst>
              <a:ext uri="{FF2B5EF4-FFF2-40B4-BE49-F238E27FC236}">
                <a16:creationId xmlns:a16="http://schemas.microsoft.com/office/drawing/2014/main" id="{192E578B-2C32-F870-904C-93678B2929EC}"/>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762000"/>
            <a:ext cx="12192000" cy="5334000"/>
          </a:xfrm>
        </p:spPr>
      </p:pic>
    </p:spTree>
    <p:extLst>
      <p:ext uri="{BB962C8B-B14F-4D97-AF65-F5344CB8AC3E}">
        <p14:creationId xmlns:p14="http://schemas.microsoft.com/office/powerpoint/2010/main" val="3375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8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9F5A82-6241-1D4D-E20C-416D99F4BFC4}"/>
              </a:ext>
            </a:extLst>
          </p:cNvPr>
          <p:cNvSpPr>
            <a:spLocks noGrp="1"/>
          </p:cNvSpPr>
          <p:nvPr>
            <p:ph type="title"/>
          </p:nvPr>
        </p:nvSpPr>
        <p:spPr>
          <a:xfrm>
            <a:off x="609600" y="606751"/>
            <a:ext cx="10972800" cy="535531"/>
          </a:xfrm>
        </p:spPr>
        <p:txBody>
          <a:bodyPr/>
          <a:lstStyle/>
          <a:p>
            <a:r>
              <a:rPr lang="en-US" dirty="0"/>
              <a:t>Key take-aways</a:t>
            </a:r>
          </a:p>
        </p:txBody>
      </p:sp>
      <p:sp>
        <p:nvSpPr>
          <p:cNvPr id="6" name="Content Placeholder 5">
            <a:extLst>
              <a:ext uri="{FF2B5EF4-FFF2-40B4-BE49-F238E27FC236}">
                <a16:creationId xmlns:a16="http://schemas.microsoft.com/office/drawing/2014/main" id="{53044BFF-5A00-2340-88A1-89DFB61733F7}"/>
              </a:ext>
            </a:extLst>
          </p:cNvPr>
          <p:cNvSpPr>
            <a:spLocks noGrp="1"/>
          </p:cNvSpPr>
          <p:nvPr>
            <p:ph idx="1"/>
          </p:nvPr>
        </p:nvSpPr>
        <p:spPr>
          <a:xfrm>
            <a:off x="609600" y="1714501"/>
            <a:ext cx="10972800" cy="4351961"/>
          </a:xfrm>
        </p:spPr>
        <p:txBody>
          <a:bodyPr/>
          <a:lstStyle/>
          <a:p>
            <a:pPr>
              <a:buFont typeface="Wingdings" pitchFamily="2" charset="2"/>
              <a:buChar char="v"/>
            </a:pPr>
            <a:r>
              <a:rPr lang="en-US" dirty="0"/>
              <a:t> Leverage </a:t>
            </a:r>
            <a:r>
              <a:rPr lang="en-US" dirty="0" err="1"/>
              <a:t>Karpenter</a:t>
            </a:r>
            <a:r>
              <a:rPr lang="en-US" dirty="0"/>
              <a:t> for operational efficiency, cost optimization and application availability</a:t>
            </a:r>
          </a:p>
          <a:p>
            <a:pPr>
              <a:buFont typeface="Wingdings" pitchFamily="2" charset="2"/>
              <a:buChar char="v"/>
            </a:pPr>
            <a:endParaRPr lang="en-US" dirty="0"/>
          </a:p>
          <a:p>
            <a:pPr>
              <a:buFont typeface="Wingdings" pitchFamily="2" charset="2"/>
              <a:buChar char="v"/>
            </a:pPr>
            <a:r>
              <a:rPr lang="en-US" dirty="0"/>
              <a:t> Scale large, heterogenous EKS environments with many clusters with </a:t>
            </a:r>
            <a:r>
              <a:rPr lang="en-US" dirty="0" err="1"/>
              <a:t>Karpenter</a:t>
            </a:r>
            <a:endParaRPr lang="en-US" dirty="0"/>
          </a:p>
          <a:p>
            <a:pPr>
              <a:buFont typeface="Wingdings" pitchFamily="2" charset="2"/>
              <a:buChar char="v"/>
            </a:pPr>
            <a:endParaRPr lang="en-US" dirty="0"/>
          </a:p>
          <a:p>
            <a:pPr>
              <a:buFont typeface="Wingdings" pitchFamily="2" charset="2"/>
              <a:buChar char="v"/>
            </a:pPr>
            <a:r>
              <a:rPr lang="en-US" dirty="0"/>
              <a:t> </a:t>
            </a:r>
            <a:r>
              <a:rPr lang="en-US" dirty="0" err="1"/>
              <a:t>Karpenter</a:t>
            </a:r>
            <a:r>
              <a:rPr lang="en-US" dirty="0"/>
              <a:t> helps with diversification and hence scales well with EC2 Spot</a:t>
            </a:r>
          </a:p>
          <a:p>
            <a:pPr>
              <a:buFont typeface="Wingdings" pitchFamily="2" charset="2"/>
              <a:buChar char="v"/>
            </a:pPr>
            <a:endParaRPr lang="en-US" dirty="0"/>
          </a:p>
        </p:txBody>
      </p:sp>
      <p:sp>
        <p:nvSpPr>
          <p:cNvPr id="2" name="Slide Number Placeholder 1">
            <a:extLst>
              <a:ext uri="{FF2B5EF4-FFF2-40B4-BE49-F238E27FC236}">
                <a16:creationId xmlns:a16="http://schemas.microsoft.com/office/drawing/2014/main" id="{83C6CC60-59C9-5F8F-7F36-2EE7723AA200}"/>
              </a:ext>
            </a:extLst>
          </p:cNvPr>
          <p:cNvSpPr>
            <a:spLocks noGrp="1"/>
          </p:cNvSpPr>
          <p:nvPr>
            <p:ph type="sldNum" sz="quarter" idx="12"/>
          </p:nvPr>
        </p:nvSpPr>
        <p:spPr/>
        <p:txBody>
          <a:bodyPr/>
          <a:lstStyle/>
          <a:p>
            <a:fld id="{7834CDD4-D76F-4459-B025-0310E913C243}" type="slidenum">
              <a:rPr lang="en-US" smtClean="0"/>
              <a:pPr/>
              <a:t>17</a:t>
            </a:fld>
            <a:endParaRPr lang="en-US"/>
          </a:p>
        </p:txBody>
      </p:sp>
    </p:spTree>
    <p:extLst>
      <p:ext uri="{BB962C8B-B14F-4D97-AF65-F5344CB8AC3E}">
        <p14:creationId xmlns:p14="http://schemas.microsoft.com/office/powerpoint/2010/main" val="223162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258575-F8DB-57AC-79C2-E0E7824B3214}"/>
              </a:ext>
            </a:extLst>
          </p:cNvPr>
          <p:cNvSpPr>
            <a:spLocks noGrp="1"/>
          </p:cNvSpPr>
          <p:nvPr>
            <p:ph type="title"/>
          </p:nvPr>
        </p:nvSpPr>
        <p:spPr/>
        <p:txBody>
          <a:bodyPr/>
          <a:lstStyle/>
          <a:p>
            <a:r>
              <a:rPr lang="en-US" dirty="0"/>
              <a:t>Session resources</a:t>
            </a:r>
          </a:p>
        </p:txBody>
      </p:sp>
      <p:sp>
        <p:nvSpPr>
          <p:cNvPr id="6" name="TextBox 5">
            <a:extLst>
              <a:ext uri="{FF2B5EF4-FFF2-40B4-BE49-F238E27FC236}">
                <a16:creationId xmlns:a16="http://schemas.microsoft.com/office/drawing/2014/main" id="{652F2F79-0D26-A833-5110-D52B12B87876}"/>
              </a:ext>
            </a:extLst>
          </p:cNvPr>
          <p:cNvSpPr txBox="1"/>
          <p:nvPr/>
        </p:nvSpPr>
        <p:spPr>
          <a:xfrm>
            <a:off x="609600" y="5175161"/>
            <a:ext cx="4906381" cy="338554"/>
          </a:xfrm>
          <a:prstGeom prst="rect">
            <a:avLst/>
          </a:prstGeom>
          <a:noFill/>
        </p:spPr>
        <p:txBody>
          <a:bodyPr wrap="square">
            <a:spAutoFit/>
          </a:bodyPr>
          <a:lstStyle/>
          <a:p>
            <a:pPr algn="ctr"/>
            <a:r>
              <a:rPr lang="en-US" sz="1600" dirty="0"/>
              <a:t>https://</a:t>
            </a:r>
            <a:r>
              <a:rPr lang="en-US" sz="1600" dirty="0" err="1"/>
              <a:t>github.com</a:t>
            </a:r>
            <a:r>
              <a:rPr lang="en-US" sz="1600" dirty="0"/>
              <a:t>/</a:t>
            </a:r>
            <a:r>
              <a:rPr lang="en-US" sz="1600" dirty="0" err="1"/>
              <a:t>rodrigobersa</a:t>
            </a:r>
            <a:r>
              <a:rPr lang="en-US" sz="1600" dirty="0"/>
              <a:t>/public-resources</a:t>
            </a:r>
          </a:p>
        </p:txBody>
      </p:sp>
      <p:pic>
        <p:nvPicPr>
          <p:cNvPr id="8" name="Picture 7">
            <a:extLst>
              <a:ext uri="{FF2B5EF4-FFF2-40B4-BE49-F238E27FC236}">
                <a16:creationId xmlns:a16="http://schemas.microsoft.com/office/drawing/2014/main" id="{6D345262-8627-90BC-6A52-C9EB0FF66593}"/>
              </a:ext>
            </a:extLst>
          </p:cNvPr>
          <p:cNvPicPr>
            <a:picLocks noChangeAspect="1"/>
          </p:cNvPicPr>
          <p:nvPr/>
        </p:nvPicPr>
        <p:blipFill>
          <a:blip r:embed="rId3"/>
          <a:stretch>
            <a:fillRect/>
          </a:stretch>
        </p:blipFill>
        <p:spPr>
          <a:xfrm>
            <a:off x="1688113" y="2054323"/>
            <a:ext cx="2749353" cy="2749353"/>
          </a:xfrm>
          <a:prstGeom prst="rect">
            <a:avLst/>
          </a:prstGeom>
        </p:spPr>
      </p:pic>
      <p:sp>
        <p:nvSpPr>
          <p:cNvPr id="3" name="TextBox 2">
            <a:extLst>
              <a:ext uri="{FF2B5EF4-FFF2-40B4-BE49-F238E27FC236}">
                <a16:creationId xmlns:a16="http://schemas.microsoft.com/office/drawing/2014/main" id="{127FA9F9-0C5B-693B-6120-5C4288AE4D25}"/>
              </a:ext>
            </a:extLst>
          </p:cNvPr>
          <p:cNvSpPr txBox="1"/>
          <p:nvPr/>
        </p:nvSpPr>
        <p:spPr>
          <a:xfrm>
            <a:off x="6223076" y="5175161"/>
            <a:ext cx="5359324" cy="338554"/>
          </a:xfrm>
          <a:prstGeom prst="rect">
            <a:avLst/>
          </a:prstGeom>
          <a:noFill/>
        </p:spPr>
        <p:txBody>
          <a:bodyPr wrap="square">
            <a:spAutoFit/>
          </a:bodyPr>
          <a:lstStyle/>
          <a:p>
            <a:pPr algn="ctr"/>
            <a:r>
              <a:rPr lang="en-US" sz="1600" dirty="0"/>
              <a:t>https://</a:t>
            </a:r>
            <a:r>
              <a:rPr lang="en-US" sz="1600" dirty="0" err="1"/>
              <a:t>github.com</a:t>
            </a:r>
            <a:r>
              <a:rPr lang="en-US" sz="1600" dirty="0"/>
              <a:t>/</a:t>
            </a:r>
            <a:r>
              <a:rPr lang="en-US" sz="1600" dirty="0" err="1"/>
              <a:t>aws</a:t>
            </a:r>
            <a:r>
              <a:rPr lang="en-US" sz="1600" dirty="0"/>
              <a:t>-samples/</a:t>
            </a:r>
            <a:r>
              <a:rPr lang="en-US" sz="1600" dirty="0" err="1"/>
              <a:t>karpenter</a:t>
            </a:r>
            <a:r>
              <a:rPr lang="en-US" sz="1600" dirty="0"/>
              <a:t>-blueprints</a:t>
            </a:r>
          </a:p>
        </p:txBody>
      </p:sp>
      <p:pic>
        <p:nvPicPr>
          <p:cNvPr id="7" name="Picture 6">
            <a:extLst>
              <a:ext uri="{FF2B5EF4-FFF2-40B4-BE49-F238E27FC236}">
                <a16:creationId xmlns:a16="http://schemas.microsoft.com/office/drawing/2014/main" id="{A9AB8AB3-1D8D-E3D8-74C4-72A31C5F53A9}"/>
              </a:ext>
            </a:extLst>
          </p:cNvPr>
          <p:cNvPicPr>
            <a:picLocks noChangeAspect="1"/>
          </p:cNvPicPr>
          <p:nvPr/>
        </p:nvPicPr>
        <p:blipFill>
          <a:blip r:embed="rId4"/>
          <a:stretch>
            <a:fillRect/>
          </a:stretch>
        </p:blipFill>
        <p:spPr>
          <a:xfrm>
            <a:off x="7528061" y="2054322"/>
            <a:ext cx="2749353" cy="2749353"/>
          </a:xfrm>
          <a:prstGeom prst="rect">
            <a:avLst/>
          </a:prstGeom>
        </p:spPr>
      </p:pic>
    </p:spTree>
    <p:extLst>
      <p:ext uri="{BB962C8B-B14F-4D97-AF65-F5344CB8AC3E}">
        <p14:creationId xmlns:p14="http://schemas.microsoft.com/office/powerpoint/2010/main" val="118676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ontent Placeholder 2">
            <a:extLst>
              <a:ext uri="{FF2B5EF4-FFF2-40B4-BE49-F238E27FC236}">
                <a16:creationId xmlns:a16="http://schemas.microsoft.com/office/drawing/2014/main" id="{297A44ED-6D61-4E05-A51D-08080017D645}"/>
              </a:ext>
            </a:extLst>
          </p:cNvPr>
          <p:cNvSpPr txBox="1">
            <a:spLocks/>
          </p:cNvSpPr>
          <p:nvPr/>
        </p:nvSpPr>
        <p:spPr>
          <a:xfrm>
            <a:off x="322206" y="1646691"/>
            <a:ext cx="11133194" cy="4523521"/>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bg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bg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bg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bg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bg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742950" lvl="1" indent="-285750">
              <a:spcBef>
                <a:spcPts val="0"/>
              </a:spcBef>
              <a:buFont typeface="Arial" panose="020B0604020202020204" pitchFamily="34" charset="0"/>
              <a:buChar char="•"/>
            </a:pPr>
            <a:r>
              <a:rPr lang="en-US" sz="2000" dirty="0">
                <a:solidFill>
                  <a:schemeClr val="tx1"/>
                </a:solidFill>
                <a:latin typeface="+mn-lt"/>
                <a:ea typeface="Times New Roman" panose="02020603050405020304" pitchFamily="18" charset="0"/>
              </a:rPr>
              <a:t>Karpenter :</a:t>
            </a:r>
            <a:r>
              <a:rPr lang="en-US" sz="2000" dirty="0">
                <a:latin typeface="+mn-lt"/>
                <a:ea typeface="Times New Roman" panose="02020603050405020304" pitchFamily="18" charset="0"/>
              </a:rPr>
              <a:t> </a:t>
            </a:r>
            <a:r>
              <a:rPr lang="en-US" sz="2000" u="sng" dirty="0">
                <a:solidFill>
                  <a:srgbClr val="0563C1"/>
                </a:solidFill>
                <a:latin typeface="+mn-lt"/>
                <a:ea typeface="Times New Roman" panose="02020603050405020304" pitchFamily="18" charset="0"/>
                <a:hlinkClick r:id="rId3"/>
              </a:rPr>
              <a:t>https://karpenter.sh</a:t>
            </a:r>
            <a:endParaRPr lang="en-US" sz="2000" u="sng" dirty="0">
              <a:solidFill>
                <a:srgbClr val="0563C1"/>
              </a:solidFill>
              <a:latin typeface="+mn-lt"/>
              <a:ea typeface="Times New Roman" panose="02020603050405020304" pitchFamily="18" charset="0"/>
            </a:endParaRPr>
          </a:p>
          <a:p>
            <a:pPr marL="742950" lvl="1" indent="-285750">
              <a:spcBef>
                <a:spcPts val="0"/>
              </a:spcBef>
              <a:buFont typeface="Arial" panose="020B0604020202020204" pitchFamily="34" charset="0"/>
              <a:buChar char="•"/>
            </a:pPr>
            <a:endParaRPr lang="en-US" sz="2000" dirty="0">
              <a:latin typeface="+mn-lt"/>
              <a:ea typeface="Calibri" panose="020F0502020204030204" pitchFamily="34" charset="0"/>
            </a:endParaRPr>
          </a:p>
          <a:p>
            <a:pPr marL="742950" lvl="1" indent="-285750">
              <a:spcBef>
                <a:spcPts val="0"/>
              </a:spcBef>
              <a:buFont typeface="Arial" panose="020B0604020202020204" pitchFamily="34" charset="0"/>
              <a:buChar char="•"/>
            </a:pPr>
            <a:r>
              <a:rPr lang="en-US" sz="2000" dirty="0">
                <a:solidFill>
                  <a:schemeClr val="tx1"/>
                </a:solidFill>
                <a:latin typeface="+mn-lt"/>
                <a:ea typeface="Times New Roman" panose="02020603050405020304" pitchFamily="18" charset="0"/>
              </a:rPr>
              <a:t>Karpenter Best Practices: </a:t>
            </a:r>
            <a:r>
              <a:rPr lang="en-US" sz="2000" u="sng" dirty="0">
                <a:solidFill>
                  <a:srgbClr val="0563C1"/>
                </a:solidFill>
                <a:latin typeface="+mn-lt"/>
                <a:ea typeface="Times New Roman" panose="02020603050405020304" pitchFamily="18" charset="0"/>
                <a:hlinkClick r:id="rId4"/>
              </a:rPr>
              <a:t>https://aws.github.io/aws-eks-best-practices/karpenter/</a:t>
            </a:r>
            <a:endParaRPr lang="en-US" sz="2000" u="sng" dirty="0">
              <a:solidFill>
                <a:srgbClr val="0563C1"/>
              </a:solidFill>
              <a:latin typeface="+mn-lt"/>
              <a:ea typeface="Times New Roman" panose="02020603050405020304" pitchFamily="18" charset="0"/>
            </a:endParaRPr>
          </a:p>
          <a:p>
            <a:pPr marL="742950" lvl="1" indent="-285750">
              <a:spcBef>
                <a:spcPts val="0"/>
              </a:spcBef>
              <a:buFont typeface="Arial" panose="020B0604020202020204" pitchFamily="34" charset="0"/>
              <a:buChar char="•"/>
            </a:pPr>
            <a:endParaRPr lang="en-US" sz="2000" u="sng" dirty="0">
              <a:solidFill>
                <a:srgbClr val="0563C1"/>
              </a:solidFill>
              <a:latin typeface="+mn-lt"/>
              <a:ea typeface="Times New Roman" panose="02020603050405020304" pitchFamily="18" charset="0"/>
            </a:endParaRPr>
          </a:p>
          <a:p>
            <a:pPr marL="742950" lvl="1" indent="-285750">
              <a:buFont typeface="Arial" panose="020B0604020202020204" pitchFamily="34" charset="0"/>
              <a:buChar char="•"/>
            </a:pPr>
            <a:r>
              <a:rPr lang="en-US" sz="2000" dirty="0">
                <a:solidFill>
                  <a:schemeClr val="tx1"/>
                </a:solidFill>
                <a:latin typeface="+mn-lt"/>
                <a:ea typeface="Times New Roman" panose="02020603050405020304" pitchFamily="18" charset="0"/>
              </a:rPr>
              <a:t>Karpenter workshop: </a:t>
            </a:r>
            <a:r>
              <a:rPr lang="en-US" sz="2000" dirty="0">
                <a:latin typeface="+mn-lt"/>
                <a:ea typeface="Amazon Ember" panose="020B0603020204020204" pitchFamily="34" charset="0"/>
                <a:cs typeface="Amazon Ember" panose="020B0603020204020204" pitchFamily="34" charset="0"/>
                <a:hlinkClick r:id="rId5"/>
              </a:rPr>
              <a:t>https://ec2spotworkshops.com/karpenter.html</a:t>
            </a:r>
            <a:endParaRPr lang="en-US" sz="2000" dirty="0">
              <a:latin typeface="+mn-lt"/>
              <a:ea typeface="Amazon Ember" panose="020B0603020204020204" pitchFamily="34" charset="0"/>
              <a:cs typeface="Amazon Ember" panose="020B0603020204020204" pitchFamily="34" charset="0"/>
            </a:endParaRPr>
          </a:p>
          <a:p>
            <a:pPr lvl="1"/>
            <a:endParaRPr lang="en-US" sz="2000" u="sng" dirty="0">
              <a:solidFill>
                <a:srgbClr val="0563C1"/>
              </a:solidFill>
              <a:latin typeface="+mn-lt"/>
              <a:ea typeface="Times New Roman" panose="02020603050405020304" pitchFamily="18" charset="0"/>
            </a:endParaRPr>
          </a:p>
          <a:p>
            <a:pPr marL="742950" lvl="1" indent="-285750">
              <a:spcBef>
                <a:spcPts val="0"/>
              </a:spcBef>
              <a:buFont typeface="Arial" panose="020B0604020202020204" pitchFamily="34" charset="0"/>
              <a:buChar char="•"/>
            </a:pPr>
            <a:r>
              <a:rPr lang="en-US" sz="2000" dirty="0">
                <a:solidFill>
                  <a:schemeClr val="tx1"/>
                </a:solidFill>
                <a:latin typeface="+mn-lt"/>
              </a:rPr>
              <a:t>Launch Blog: </a:t>
            </a:r>
            <a:r>
              <a:rPr lang="en-US" sz="2000" dirty="0">
                <a:latin typeface="+mn-lt"/>
                <a:hlinkClick r:id="rId6"/>
              </a:rPr>
              <a:t>https://aws.amazon.com/blogs/aws/introducing-karpenter-an-open-source-high-performance-kubernetes-cluster-autoscaler/</a:t>
            </a:r>
            <a:endParaRPr lang="en-US" sz="2000" dirty="0">
              <a:latin typeface="+mn-lt"/>
            </a:endParaRPr>
          </a:p>
          <a:p>
            <a:pPr marL="742950" lvl="1" indent="-285750">
              <a:spcBef>
                <a:spcPts val="0"/>
              </a:spcBef>
              <a:buFont typeface="Arial" panose="020B0604020202020204" pitchFamily="34" charset="0"/>
              <a:buChar char="•"/>
            </a:pPr>
            <a:endParaRPr lang="en-US" sz="2000" dirty="0">
              <a:latin typeface="+mn-lt"/>
            </a:endParaRPr>
          </a:p>
          <a:p>
            <a:pPr marL="742950" lvl="1" indent="-285750">
              <a:spcBef>
                <a:spcPts val="0"/>
              </a:spcBef>
              <a:buFont typeface="Arial" panose="020B0604020202020204" pitchFamily="34" charset="0"/>
              <a:buChar char="•"/>
            </a:pPr>
            <a:r>
              <a:rPr lang="en-US" sz="2000" dirty="0">
                <a:solidFill>
                  <a:schemeClr val="tx1"/>
                </a:solidFill>
                <a:latin typeface="+mn-lt"/>
              </a:rPr>
              <a:t>Blog post: </a:t>
            </a:r>
            <a:r>
              <a:rPr lang="en-US" sz="2000" dirty="0">
                <a:latin typeface="+mn-lt"/>
                <a:hlinkClick r:id="rId7"/>
              </a:rPr>
              <a:t>https://aws.amazon.com/blogs/containers/using-amazon-ec2-spot-instances-with-karpenter/</a:t>
            </a:r>
            <a:endParaRPr lang="en-US" sz="2000" dirty="0">
              <a:latin typeface="+mn-lt"/>
            </a:endParaRPr>
          </a:p>
          <a:p>
            <a:pPr marL="742950" lvl="1" indent="-285750">
              <a:spcBef>
                <a:spcPts val="0"/>
              </a:spcBef>
              <a:buFont typeface="Arial" panose="020B0604020202020204" pitchFamily="34" charset="0"/>
              <a:buChar char="•"/>
            </a:pPr>
            <a:endParaRPr lang="en-US" sz="2000" dirty="0">
              <a:latin typeface="+mn-lt"/>
            </a:endParaRPr>
          </a:p>
          <a:p>
            <a:pPr marL="742950" lvl="1" indent="-285750">
              <a:spcBef>
                <a:spcPts val="0"/>
              </a:spcBef>
              <a:buFont typeface="Arial" panose="020B0604020202020204" pitchFamily="34" charset="0"/>
              <a:buChar char="•"/>
            </a:pPr>
            <a:r>
              <a:rPr lang="en-US" sz="2000" dirty="0">
                <a:solidFill>
                  <a:schemeClr val="tx1"/>
                </a:solidFill>
                <a:latin typeface="+mn-lt"/>
              </a:rPr>
              <a:t>Blog post:</a:t>
            </a:r>
            <a:r>
              <a:rPr lang="en-US" sz="2000" dirty="0">
                <a:latin typeface="+mn-lt"/>
              </a:rPr>
              <a:t> </a:t>
            </a:r>
            <a:r>
              <a:rPr lang="en-US" sz="2000" dirty="0">
                <a:latin typeface="+mn-lt"/>
                <a:hlinkClick r:id="rId8"/>
              </a:rPr>
              <a:t>https://</a:t>
            </a:r>
            <a:r>
              <a:rPr lang="en-US" sz="2000" dirty="0" err="1">
                <a:latin typeface="+mn-lt"/>
                <a:hlinkClick r:id="rId8"/>
              </a:rPr>
              <a:t>aws.amazon.com</a:t>
            </a:r>
            <a:r>
              <a:rPr lang="en-US" sz="2000" dirty="0">
                <a:latin typeface="+mn-lt"/>
                <a:hlinkClick r:id="rId8"/>
              </a:rPr>
              <a:t>/blogs/</a:t>
            </a:r>
            <a:r>
              <a:rPr lang="en-US" sz="2000" dirty="0" err="1">
                <a:latin typeface="+mn-lt"/>
                <a:hlinkClick r:id="rId8"/>
              </a:rPr>
              <a:t>apn</a:t>
            </a:r>
            <a:r>
              <a:rPr lang="en-US" sz="2000" dirty="0">
                <a:latin typeface="+mn-lt"/>
                <a:hlinkClick r:id="rId8"/>
              </a:rPr>
              <a:t>/best-practices-for-optimizing-kubernetes-costs-on-aws-with-stormforge-and-karpenter/</a:t>
            </a:r>
            <a:endParaRPr lang="en-US" sz="2000" dirty="0">
              <a:latin typeface="+mn-lt"/>
            </a:endParaRPr>
          </a:p>
        </p:txBody>
      </p:sp>
      <p:sp>
        <p:nvSpPr>
          <p:cNvPr id="2" name="Title 1">
            <a:extLst>
              <a:ext uri="{FF2B5EF4-FFF2-40B4-BE49-F238E27FC236}">
                <a16:creationId xmlns:a16="http://schemas.microsoft.com/office/drawing/2014/main" id="{BC988066-76D7-2797-0F7A-E91C4B091F84}"/>
              </a:ext>
            </a:extLst>
          </p:cNvPr>
          <p:cNvSpPr>
            <a:spLocks noGrp="1"/>
          </p:cNvSpPr>
          <p:nvPr>
            <p:ph type="title"/>
          </p:nvPr>
        </p:nvSpPr>
        <p:spPr>
          <a:xfrm>
            <a:off x="609600" y="606751"/>
            <a:ext cx="10972800" cy="535531"/>
          </a:xfrm>
        </p:spPr>
        <p:txBody>
          <a:bodyPr/>
          <a:lstStyle/>
          <a:p>
            <a:r>
              <a:rPr lang="en-US" dirty="0"/>
              <a:t>Additional resources</a:t>
            </a:r>
          </a:p>
        </p:txBody>
      </p:sp>
    </p:spTree>
    <p:extLst>
      <p:ext uri="{BB962C8B-B14F-4D97-AF65-F5344CB8AC3E}">
        <p14:creationId xmlns:p14="http://schemas.microsoft.com/office/powerpoint/2010/main" val="427191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5F8A53-9F69-010B-7974-BFBCE044C528}"/>
              </a:ext>
            </a:extLst>
          </p:cNvPr>
          <p:cNvSpPr>
            <a:spLocks noGrp="1"/>
          </p:cNvSpPr>
          <p:nvPr>
            <p:ph type="title"/>
          </p:nvPr>
        </p:nvSpPr>
        <p:spPr/>
        <p:txBody>
          <a:bodyPr/>
          <a:lstStyle/>
          <a:p>
            <a:r>
              <a:rPr lang="en-US" dirty="0"/>
              <a:t>Agenda</a:t>
            </a:r>
          </a:p>
        </p:txBody>
      </p:sp>
      <p:sp>
        <p:nvSpPr>
          <p:cNvPr id="8" name="Text Placeholder 7">
            <a:extLst>
              <a:ext uri="{FF2B5EF4-FFF2-40B4-BE49-F238E27FC236}">
                <a16:creationId xmlns:a16="http://schemas.microsoft.com/office/drawing/2014/main" id="{0A8AEFBB-5652-EF37-FEFE-825B7A3E810E}"/>
              </a:ext>
            </a:extLst>
          </p:cNvPr>
          <p:cNvSpPr>
            <a:spLocks noGrp="1"/>
          </p:cNvSpPr>
          <p:nvPr>
            <p:ph type="body" sz="quarter" idx="10"/>
          </p:nvPr>
        </p:nvSpPr>
        <p:spPr>
          <a:xfrm>
            <a:off x="609600" y="1714500"/>
            <a:ext cx="10972800" cy="3293209"/>
          </a:xfrm>
        </p:spPr>
        <p:txBody>
          <a:bodyPr/>
          <a:lstStyle/>
          <a:p>
            <a:pPr marL="342900" indent="-342900">
              <a:buFont typeface="Arial" panose="020B0604020202020204" pitchFamily="34" charset="0"/>
              <a:buChar char="•"/>
            </a:pPr>
            <a:r>
              <a:rPr lang="en-US" dirty="0"/>
              <a:t>What is </a:t>
            </a:r>
            <a:r>
              <a:rPr lang="en-US" dirty="0" err="1"/>
              <a:t>Karpenter</a:t>
            </a:r>
            <a:r>
              <a:rPr lang="en-US" dirty="0"/>
              <a:t>?</a:t>
            </a:r>
          </a:p>
          <a:p>
            <a:pPr marL="342900" indent="-342900">
              <a:buFont typeface="Arial" panose="020B0604020202020204" pitchFamily="34" charset="0"/>
              <a:buChar char="•"/>
            </a:pPr>
            <a:r>
              <a:rPr lang="en-US" dirty="0"/>
              <a:t>How </a:t>
            </a:r>
            <a:r>
              <a:rPr lang="en-US" dirty="0" err="1"/>
              <a:t>Karpenter</a:t>
            </a:r>
            <a:r>
              <a:rPr lang="en-US" dirty="0"/>
              <a:t> works</a:t>
            </a:r>
          </a:p>
          <a:p>
            <a:pPr marL="342900" indent="-342900">
              <a:buFont typeface="Arial" panose="020B0604020202020204" pitchFamily="34" charset="0"/>
              <a:buChar char="•"/>
            </a:pPr>
            <a:r>
              <a:rPr lang="en-US" dirty="0"/>
              <a:t>Demo</a:t>
            </a:r>
          </a:p>
          <a:p>
            <a:pPr marL="342900" indent="-342900">
              <a:buFont typeface="Arial" panose="020B0604020202020204" pitchFamily="34" charset="0"/>
              <a:buChar char="•"/>
            </a:pPr>
            <a:r>
              <a:rPr lang="en-US" dirty="0"/>
              <a:t>Wrap up &amp; resources</a:t>
            </a:r>
          </a:p>
          <a:p>
            <a:pPr marL="342900" indent="-342900">
              <a:buFont typeface="Arial" panose="020B0604020202020204" pitchFamily="34" charset="0"/>
              <a:buChar char="•"/>
            </a:pPr>
            <a:r>
              <a:rPr lang="en-US" dirty="0"/>
              <a:t>QA</a:t>
            </a:r>
          </a:p>
        </p:txBody>
      </p:sp>
    </p:spTree>
    <p:extLst>
      <p:ext uri="{BB962C8B-B14F-4D97-AF65-F5344CB8AC3E}">
        <p14:creationId xmlns:p14="http://schemas.microsoft.com/office/powerpoint/2010/main" val="3709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173CB2B-8420-B6ED-5AF6-D246F873A5C6}"/>
              </a:ext>
            </a:extLst>
          </p:cNvPr>
          <p:cNvSpPr>
            <a:spLocks noGrp="1"/>
          </p:cNvSpPr>
          <p:nvPr>
            <p:ph type="body" sz="quarter" idx="10"/>
          </p:nvPr>
        </p:nvSpPr>
        <p:spPr/>
        <p:txBody>
          <a:bodyPr/>
          <a:lstStyle/>
          <a:p>
            <a:r>
              <a:rPr lang="en-US" dirty="0"/>
              <a:t>Rodrigo </a:t>
            </a:r>
            <a:r>
              <a:rPr lang="en-US" dirty="0" err="1"/>
              <a:t>Bersa</a:t>
            </a:r>
            <a:endParaRPr lang="en-US" dirty="0"/>
          </a:p>
        </p:txBody>
      </p:sp>
      <p:sp>
        <p:nvSpPr>
          <p:cNvPr id="15" name="Text Placeholder 14">
            <a:extLst>
              <a:ext uri="{FF2B5EF4-FFF2-40B4-BE49-F238E27FC236}">
                <a16:creationId xmlns:a16="http://schemas.microsoft.com/office/drawing/2014/main" id="{C90F487F-A289-D153-E73C-1A951534AA7D}"/>
              </a:ext>
            </a:extLst>
          </p:cNvPr>
          <p:cNvSpPr>
            <a:spLocks noGrp="1"/>
          </p:cNvSpPr>
          <p:nvPr>
            <p:ph type="body" sz="quarter" idx="11"/>
          </p:nvPr>
        </p:nvSpPr>
        <p:spPr>
          <a:xfrm>
            <a:off x="619124" y="3990975"/>
            <a:ext cx="2246623" cy="535531"/>
          </a:xfrm>
        </p:spPr>
        <p:txBody>
          <a:bodyPr/>
          <a:lstStyle/>
          <a:p>
            <a:r>
              <a:rPr lang="en-US" dirty="0" err="1"/>
              <a:t>bersr@amazon.com</a:t>
            </a:r>
            <a:endParaRPr lang="en-US" dirty="0"/>
          </a:p>
          <a:p>
            <a:r>
              <a:rPr lang="en-US" dirty="0" err="1"/>
              <a:t>linkedin.com</a:t>
            </a:r>
            <a:r>
              <a:rPr lang="en-US" dirty="0"/>
              <a:t>/in/</a:t>
            </a:r>
            <a:r>
              <a:rPr lang="en-US" dirty="0" err="1"/>
              <a:t>bersa</a:t>
            </a:r>
            <a:endParaRPr lang="en-US" dirty="0"/>
          </a:p>
        </p:txBody>
      </p:sp>
      <p:pic>
        <p:nvPicPr>
          <p:cNvPr id="2" name="Picture 1">
            <a:extLst>
              <a:ext uri="{FF2B5EF4-FFF2-40B4-BE49-F238E27FC236}">
                <a16:creationId xmlns:a16="http://schemas.microsoft.com/office/drawing/2014/main" id="{4DCAD2E4-047F-87B2-99C9-A21DB9F0AE3A}"/>
              </a:ext>
            </a:extLst>
          </p:cNvPr>
          <p:cNvPicPr>
            <a:picLocks noChangeAspect="1"/>
          </p:cNvPicPr>
          <p:nvPr/>
        </p:nvPicPr>
        <p:blipFill>
          <a:blip r:embed="rId2"/>
          <a:stretch>
            <a:fillRect/>
          </a:stretch>
        </p:blipFill>
        <p:spPr>
          <a:xfrm>
            <a:off x="619124" y="4697336"/>
            <a:ext cx="1143000" cy="1143000"/>
          </a:xfrm>
          <a:prstGeom prst="rect">
            <a:avLst/>
          </a:prstGeom>
        </p:spPr>
      </p:pic>
    </p:spTree>
    <p:extLst>
      <p:ext uri="{BB962C8B-B14F-4D97-AF65-F5344CB8AC3E}">
        <p14:creationId xmlns:p14="http://schemas.microsoft.com/office/powerpoint/2010/main" val="13890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36A0D-6CE6-57C6-FF02-3DCE7E0B230F}"/>
              </a:ext>
            </a:extLst>
          </p:cNvPr>
          <p:cNvSpPr>
            <a:spLocks noGrp="1"/>
          </p:cNvSpPr>
          <p:nvPr>
            <p:ph type="title"/>
          </p:nvPr>
        </p:nvSpPr>
        <p:spPr>
          <a:xfrm>
            <a:off x="609599" y="2718036"/>
            <a:ext cx="9543069" cy="1421928"/>
          </a:xfrm>
        </p:spPr>
        <p:txBody>
          <a:bodyPr/>
          <a:lstStyle/>
          <a:p>
            <a:r>
              <a:rPr lang="en-US" dirty="0"/>
              <a:t>Appendix A – </a:t>
            </a:r>
            <a:r>
              <a:rPr lang="en-US" dirty="0" err="1"/>
              <a:t>Karpenter</a:t>
            </a:r>
            <a:r>
              <a:rPr lang="en-US" dirty="0"/>
              <a:t> v1beta</a:t>
            </a:r>
          </a:p>
        </p:txBody>
      </p:sp>
    </p:spTree>
    <p:extLst>
      <p:ext uri="{BB962C8B-B14F-4D97-AF65-F5344CB8AC3E}">
        <p14:creationId xmlns:p14="http://schemas.microsoft.com/office/powerpoint/2010/main" val="136875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80FDDB-1E03-760D-F9A7-DF8EA4254D94}"/>
              </a:ext>
            </a:extLst>
          </p:cNvPr>
          <p:cNvSpPr>
            <a:spLocks noGrp="1"/>
          </p:cNvSpPr>
          <p:nvPr>
            <p:ph type="title"/>
          </p:nvPr>
        </p:nvSpPr>
        <p:spPr/>
        <p:txBody>
          <a:bodyPr/>
          <a:lstStyle/>
          <a:p>
            <a:r>
              <a:rPr lang="en-US" dirty="0"/>
              <a:t>v1beta1 Overview</a:t>
            </a:r>
          </a:p>
        </p:txBody>
      </p:sp>
      <p:sp>
        <p:nvSpPr>
          <p:cNvPr id="5" name="Content Placeholder 4">
            <a:extLst>
              <a:ext uri="{FF2B5EF4-FFF2-40B4-BE49-F238E27FC236}">
                <a16:creationId xmlns:a16="http://schemas.microsoft.com/office/drawing/2014/main" id="{ACE8D1A3-91BC-BFF7-B033-586AA77410FC}"/>
              </a:ext>
            </a:extLst>
          </p:cNvPr>
          <p:cNvSpPr>
            <a:spLocks noGrp="1"/>
          </p:cNvSpPr>
          <p:nvPr>
            <p:ph idx="1"/>
          </p:nvPr>
        </p:nvSpPr>
        <p:spPr>
          <a:xfrm>
            <a:off x="304801" y="1485900"/>
            <a:ext cx="11582400" cy="4505849"/>
          </a:xfrm>
        </p:spPr>
        <p:txBody>
          <a:bodyPr/>
          <a:lstStyle/>
          <a:p>
            <a:pPr marL="457200" indent="-457200">
              <a:buFont typeface="Arial" panose="020B0604020202020204" pitchFamily="34" charset="0"/>
              <a:buChar char="•"/>
            </a:pPr>
            <a:r>
              <a:rPr lang="en-GB" sz="2400" dirty="0"/>
              <a:t>Changes to the </a:t>
            </a:r>
            <a:r>
              <a:rPr lang="en-GB" sz="2400" dirty="0" err="1"/>
              <a:t>Karpenter</a:t>
            </a:r>
            <a:r>
              <a:rPr lang="en-GB" sz="2400" dirty="0"/>
              <a:t> APIs have been introduced in </a:t>
            </a:r>
            <a:r>
              <a:rPr lang="en-GB" sz="2400" dirty="0" err="1"/>
              <a:t>Karpenter</a:t>
            </a:r>
            <a:r>
              <a:rPr lang="en-GB" sz="2400" dirty="0"/>
              <a:t> v0.32.x. The v1beta1 changes are meant to simplify and improve ease of use of those APIs, as well as solidify the APIs for the v1 release. </a:t>
            </a:r>
          </a:p>
          <a:p>
            <a:endParaRPr lang="en-GB" sz="2400" dirty="0"/>
          </a:p>
          <a:p>
            <a:pPr marL="457200" indent="-457200">
              <a:buFont typeface="Arial" panose="020B0604020202020204" pitchFamily="34" charset="0"/>
              <a:buChar char="•"/>
            </a:pPr>
            <a:r>
              <a:rPr lang="en-GB" sz="2400" dirty="0"/>
              <a:t>In </a:t>
            </a:r>
            <a:r>
              <a:rPr lang="en-GB" sz="2400" dirty="0" err="1"/>
              <a:t>Karpenter</a:t>
            </a:r>
            <a:r>
              <a:rPr lang="en-GB" sz="2400" dirty="0"/>
              <a:t> v0.32.x v1alpha5 APIs will coexist alongside v1beta1 to support a transition.</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From </a:t>
            </a:r>
            <a:r>
              <a:rPr lang="en-US" sz="2400" dirty="0" err="1"/>
              <a:t>Karpenter</a:t>
            </a:r>
            <a:r>
              <a:rPr lang="en-US" sz="2400" dirty="0"/>
              <a:t> 0.33.0 v1alpha1 APIs will be removed.</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34236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699F-4E5A-DCF2-C529-B5566F1F7AB6}"/>
              </a:ext>
            </a:extLst>
          </p:cNvPr>
          <p:cNvSpPr>
            <a:spLocks noGrp="1"/>
          </p:cNvSpPr>
          <p:nvPr>
            <p:ph type="title"/>
          </p:nvPr>
        </p:nvSpPr>
        <p:spPr/>
        <p:txBody>
          <a:bodyPr/>
          <a:lstStyle/>
          <a:p>
            <a:r>
              <a:rPr lang="en-US" dirty="0"/>
              <a:t>Change in terminology</a:t>
            </a:r>
          </a:p>
        </p:txBody>
      </p:sp>
      <p:sp>
        <p:nvSpPr>
          <p:cNvPr id="3" name="Content Placeholder 2">
            <a:extLst>
              <a:ext uri="{FF2B5EF4-FFF2-40B4-BE49-F238E27FC236}">
                <a16:creationId xmlns:a16="http://schemas.microsoft.com/office/drawing/2014/main" id="{F9D1B002-84B0-BA73-D797-7E9919F95647}"/>
              </a:ext>
            </a:extLst>
          </p:cNvPr>
          <p:cNvSpPr>
            <a:spLocks noGrp="1"/>
          </p:cNvSpPr>
          <p:nvPr>
            <p:ph idx="1"/>
          </p:nvPr>
        </p:nvSpPr>
        <p:spPr>
          <a:xfrm>
            <a:off x="304801" y="1485900"/>
            <a:ext cx="11582400" cy="2646878"/>
          </a:xfrm>
        </p:spPr>
        <p:txBody>
          <a:bodyPr/>
          <a:lstStyle/>
          <a:p>
            <a:r>
              <a:rPr lang="en-US" dirty="0"/>
              <a:t>Provisioner -&gt; </a:t>
            </a:r>
            <a:r>
              <a:rPr lang="en-US" dirty="0" err="1"/>
              <a:t>NodePool</a:t>
            </a:r>
            <a:endParaRPr lang="en-US" dirty="0"/>
          </a:p>
          <a:p>
            <a:endParaRPr lang="en-US" dirty="0"/>
          </a:p>
          <a:p>
            <a:r>
              <a:rPr lang="en-US" dirty="0" err="1"/>
              <a:t>AWSNodeTemplate</a:t>
            </a:r>
            <a:r>
              <a:rPr lang="en-US" dirty="0"/>
              <a:t> -&gt; EC2NodeClass</a:t>
            </a:r>
          </a:p>
          <a:p>
            <a:endParaRPr lang="en-US" dirty="0"/>
          </a:p>
          <a:p>
            <a:r>
              <a:rPr lang="en-US" dirty="0"/>
              <a:t>Machine -&gt; </a:t>
            </a:r>
            <a:r>
              <a:rPr lang="en-US" dirty="0" err="1"/>
              <a:t>NodeClaim</a:t>
            </a:r>
            <a:endParaRPr lang="en-US" dirty="0"/>
          </a:p>
        </p:txBody>
      </p:sp>
    </p:spTree>
    <p:extLst>
      <p:ext uri="{BB962C8B-B14F-4D97-AF65-F5344CB8AC3E}">
        <p14:creationId xmlns:p14="http://schemas.microsoft.com/office/powerpoint/2010/main" val="336801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Spec</a:t>
            </a:r>
          </a:p>
        </p:txBody>
      </p:sp>
      <p:pic>
        <p:nvPicPr>
          <p:cNvPr id="14" name="Picture 13">
            <a:extLst>
              <a:ext uri="{FF2B5EF4-FFF2-40B4-BE49-F238E27FC236}">
                <a16:creationId xmlns:a16="http://schemas.microsoft.com/office/drawing/2014/main" id="{428DCEB0-DF1D-5ADC-C02E-40033C8CE8CC}"/>
              </a:ext>
            </a:extLst>
          </p:cNvPr>
          <p:cNvPicPr>
            <a:picLocks noChangeAspect="1"/>
          </p:cNvPicPr>
          <p:nvPr/>
        </p:nvPicPr>
        <p:blipFill>
          <a:blip r:embed="rId2"/>
          <a:stretch>
            <a:fillRect/>
          </a:stretch>
        </p:blipFill>
        <p:spPr>
          <a:xfrm>
            <a:off x="715107" y="1387386"/>
            <a:ext cx="4477729" cy="4801910"/>
          </a:xfrm>
          <a:prstGeom prst="rect">
            <a:avLst/>
          </a:prstGeom>
        </p:spPr>
      </p:pic>
      <p:pic>
        <p:nvPicPr>
          <p:cNvPr id="15" name="Picture 14">
            <a:extLst>
              <a:ext uri="{FF2B5EF4-FFF2-40B4-BE49-F238E27FC236}">
                <a16:creationId xmlns:a16="http://schemas.microsoft.com/office/drawing/2014/main" id="{CE976AD1-FAE5-3B84-B479-2C33809A5250}"/>
              </a:ext>
            </a:extLst>
          </p:cNvPr>
          <p:cNvPicPr>
            <a:picLocks noChangeAspect="1"/>
          </p:cNvPicPr>
          <p:nvPr/>
        </p:nvPicPr>
        <p:blipFill>
          <a:blip r:embed="rId3"/>
          <a:stretch>
            <a:fillRect/>
          </a:stretch>
        </p:blipFill>
        <p:spPr>
          <a:xfrm>
            <a:off x="6999166" y="1387386"/>
            <a:ext cx="4115923" cy="4801910"/>
          </a:xfrm>
          <a:prstGeom prst="rect">
            <a:avLst/>
          </a:prstGeom>
        </p:spPr>
      </p:pic>
      <p:cxnSp>
        <p:nvCxnSpPr>
          <p:cNvPr id="19" name="Straight Arrow Connector 18">
            <a:extLst>
              <a:ext uri="{FF2B5EF4-FFF2-40B4-BE49-F238E27FC236}">
                <a16:creationId xmlns:a16="http://schemas.microsoft.com/office/drawing/2014/main" id="{4A36CD75-63FE-FD26-3950-C74C54E4E61D}"/>
              </a:ext>
            </a:extLst>
          </p:cNvPr>
          <p:cNvCxnSpPr>
            <a:cxnSpLocks/>
            <a:stCxn id="20" idx="3"/>
          </p:cNvCxnSpPr>
          <p:nvPr/>
        </p:nvCxnSpPr>
        <p:spPr>
          <a:xfrm>
            <a:off x="3833445" y="1562467"/>
            <a:ext cx="3068517"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6624C60-6971-BA2C-3E7F-FC639277EEFD}"/>
              </a:ext>
            </a:extLst>
          </p:cNvPr>
          <p:cNvSpPr/>
          <p:nvPr/>
        </p:nvSpPr>
        <p:spPr>
          <a:xfrm>
            <a:off x="635486" y="1243379"/>
            <a:ext cx="3197959" cy="638175"/>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23" name="Rectangle 22">
            <a:extLst>
              <a:ext uri="{FF2B5EF4-FFF2-40B4-BE49-F238E27FC236}">
                <a16:creationId xmlns:a16="http://schemas.microsoft.com/office/drawing/2014/main" id="{67E24AAF-8E81-3F10-CEE1-F6CA54C9162C}"/>
              </a:ext>
            </a:extLst>
          </p:cNvPr>
          <p:cNvSpPr/>
          <p:nvPr/>
        </p:nvSpPr>
        <p:spPr>
          <a:xfrm>
            <a:off x="6999165" y="1387386"/>
            <a:ext cx="2570285" cy="494168"/>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Tree>
    <p:extLst>
      <p:ext uri="{BB962C8B-B14F-4D97-AF65-F5344CB8AC3E}">
        <p14:creationId xmlns:p14="http://schemas.microsoft.com/office/powerpoint/2010/main" val="1802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Spec</a:t>
            </a:r>
          </a:p>
        </p:txBody>
      </p:sp>
      <p:pic>
        <p:nvPicPr>
          <p:cNvPr id="14" name="Picture 13">
            <a:extLst>
              <a:ext uri="{FF2B5EF4-FFF2-40B4-BE49-F238E27FC236}">
                <a16:creationId xmlns:a16="http://schemas.microsoft.com/office/drawing/2014/main" id="{428DCEB0-DF1D-5ADC-C02E-40033C8CE8CC}"/>
              </a:ext>
            </a:extLst>
          </p:cNvPr>
          <p:cNvPicPr>
            <a:picLocks noChangeAspect="1"/>
          </p:cNvPicPr>
          <p:nvPr/>
        </p:nvPicPr>
        <p:blipFill>
          <a:blip r:embed="rId2"/>
          <a:stretch>
            <a:fillRect/>
          </a:stretch>
        </p:blipFill>
        <p:spPr>
          <a:xfrm>
            <a:off x="715107" y="1387386"/>
            <a:ext cx="4477729" cy="4801910"/>
          </a:xfrm>
          <a:prstGeom prst="rect">
            <a:avLst/>
          </a:prstGeom>
        </p:spPr>
      </p:pic>
      <p:pic>
        <p:nvPicPr>
          <p:cNvPr id="15" name="Picture 14">
            <a:extLst>
              <a:ext uri="{FF2B5EF4-FFF2-40B4-BE49-F238E27FC236}">
                <a16:creationId xmlns:a16="http://schemas.microsoft.com/office/drawing/2014/main" id="{CE976AD1-FAE5-3B84-B479-2C33809A5250}"/>
              </a:ext>
            </a:extLst>
          </p:cNvPr>
          <p:cNvPicPr>
            <a:picLocks noChangeAspect="1"/>
          </p:cNvPicPr>
          <p:nvPr/>
        </p:nvPicPr>
        <p:blipFill>
          <a:blip r:embed="rId3"/>
          <a:stretch>
            <a:fillRect/>
          </a:stretch>
        </p:blipFill>
        <p:spPr>
          <a:xfrm>
            <a:off x="6999166" y="1387386"/>
            <a:ext cx="4115923" cy="4801910"/>
          </a:xfrm>
          <a:prstGeom prst="rect">
            <a:avLst/>
          </a:prstGeom>
        </p:spPr>
      </p:pic>
      <p:cxnSp>
        <p:nvCxnSpPr>
          <p:cNvPr id="19" name="Straight Arrow Connector 18">
            <a:extLst>
              <a:ext uri="{FF2B5EF4-FFF2-40B4-BE49-F238E27FC236}">
                <a16:creationId xmlns:a16="http://schemas.microsoft.com/office/drawing/2014/main" id="{4A36CD75-63FE-FD26-3950-C74C54E4E61D}"/>
              </a:ext>
            </a:extLst>
          </p:cNvPr>
          <p:cNvCxnSpPr>
            <a:cxnSpLocks/>
            <a:stCxn id="20" idx="3"/>
          </p:cNvCxnSpPr>
          <p:nvPr/>
        </p:nvCxnSpPr>
        <p:spPr>
          <a:xfrm flipV="1">
            <a:off x="5306646" y="3261946"/>
            <a:ext cx="1938216" cy="430824"/>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6624C60-6971-BA2C-3E7F-FC639277EEFD}"/>
              </a:ext>
            </a:extLst>
          </p:cNvPr>
          <p:cNvSpPr/>
          <p:nvPr/>
        </p:nvSpPr>
        <p:spPr>
          <a:xfrm>
            <a:off x="828917" y="2945424"/>
            <a:ext cx="4477729" cy="1494692"/>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23" name="Rectangle 22">
            <a:extLst>
              <a:ext uri="{FF2B5EF4-FFF2-40B4-BE49-F238E27FC236}">
                <a16:creationId xmlns:a16="http://schemas.microsoft.com/office/drawing/2014/main" id="{67E24AAF-8E81-3F10-CEE1-F6CA54C9162C}"/>
              </a:ext>
            </a:extLst>
          </p:cNvPr>
          <p:cNvSpPr/>
          <p:nvPr/>
        </p:nvSpPr>
        <p:spPr>
          <a:xfrm>
            <a:off x="7244862" y="3121269"/>
            <a:ext cx="3870227" cy="1828800"/>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Tree>
    <p:extLst>
      <p:ext uri="{BB962C8B-B14F-4D97-AF65-F5344CB8AC3E}">
        <p14:creationId xmlns:p14="http://schemas.microsoft.com/office/powerpoint/2010/main" val="214370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Spec</a:t>
            </a:r>
          </a:p>
        </p:txBody>
      </p:sp>
      <p:pic>
        <p:nvPicPr>
          <p:cNvPr id="14" name="Picture 13">
            <a:extLst>
              <a:ext uri="{FF2B5EF4-FFF2-40B4-BE49-F238E27FC236}">
                <a16:creationId xmlns:a16="http://schemas.microsoft.com/office/drawing/2014/main" id="{428DCEB0-DF1D-5ADC-C02E-40033C8CE8CC}"/>
              </a:ext>
            </a:extLst>
          </p:cNvPr>
          <p:cNvPicPr>
            <a:picLocks noChangeAspect="1"/>
          </p:cNvPicPr>
          <p:nvPr/>
        </p:nvPicPr>
        <p:blipFill>
          <a:blip r:embed="rId2"/>
          <a:stretch>
            <a:fillRect/>
          </a:stretch>
        </p:blipFill>
        <p:spPr>
          <a:xfrm>
            <a:off x="715107" y="1387386"/>
            <a:ext cx="4477729" cy="4801910"/>
          </a:xfrm>
          <a:prstGeom prst="rect">
            <a:avLst/>
          </a:prstGeom>
        </p:spPr>
      </p:pic>
      <p:pic>
        <p:nvPicPr>
          <p:cNvPr id="15" name="Picture 14">
            <a:extLst>
              <a:ext uri="{FF2B5EF4-FFF2-40B4-BE49-F238E27FC236}">
                <a16:creationId xmlns:a16="http://schemas.microsoft.com/office/drawing/2014/main" id="{CE976AD1-FAE5-3B84-B479-2C33809A5250}"/>
              </a:ext>
            </a:extLst>
          </p:cNvPr>
          <p:cNvPicPr>
            <a:picLocks noChangeAspect="1"/>
          </p:cNvPicPr>
          <p:nvPr/>
        </p:nvPicPr>
        <p:blipFill>
          <a:blip r:embed="rId3"/>
          <a:stretch>
            <a:fillRect/>
          </a:stretch>
        </p:blipFill>
        <p:spPr>
          <a:xfrm>
            <a:off x="6999166" y="1387386"/>
            <a:ext cx="4115923" cy="4801910"/>
          </a:xfrm>
          <a:prstGeom prst="rect">
            <a:avLst/>
          </a:prstGeom>
        </p:spPr>
      </p:pic>
      <p:cxnSp>
        <p:nvCxnSpPr>
          <p:cNvPr id="19" name="Straight Arrow Connector 18">
            <a:extLst>
              <a:ext uri="{FF2B5EF4-FFF2-40B4-BE49-F238E27FC236}">
                <a16:creationId xmlns:a16="http://schemas.microsoft.com/office/drawing/2014/main" id="{4A36CD75-63FE-FD26-3950-C74C54E4E61D}"/>
              </a:ext>
            </a:extLst>
          </p:cNvPr>
          <p:cNvCxnSpPr>
            <a:cxnSpLocks/>
            <a:stCxn id="20" idx="3"/>
          </p:cNvCxnSpPr>
          <p:nvPr/>
        </p:nvCxnSpPr>
        <p:spPr>
          <a:xfrm flipV="1">
            <a:off x="4026876" y="3587262"/>
            <a:ext cx="3121270" cy="2435469"/>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6624C60-6971-BA2C-3E7F-FC639277EEFD}"/>
              </a:ext>
            </a:extLst>
          </p:cNvPr>
          <p:cNvSpPr/>
          <p:nvPr/>
        </p:nvSpPr>
        <p:spPr>
          <a:xfrm>
            <a:off x="828917" y="5785338"/>
            <a:ext cx="3197959" cy="474786"/>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23" name="Rectangle 22">
            <a:extLst>
              <a:ext uri="{FF2B5EF4-FFF2-40B4-BE49-F238E27FC236}">
                <a16:creationId xmlns:a16="http://schemas.microsoft.com/office/drawing/2014/main" id="{67E24AAF-8E81-3F10-CEE1-F6CA54C9162C}"/>
              </a:ext>
            </a:extLst>
          </p:cNvPr>
          <p:cNvSpPr/>
          <p:nvPr/>
        </p:nvSpPr>
        <p:spPr>
          <a:xfrm>
            <a:off x="7244862" y="3121269"/>
            <a:ext cx="2544885" cy="536331"/>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Tree>
    <p:extLst>
      <p:ext uri="{BB962C8B-B14F-4D97-AF65-F5344CB8AC3E}">
        <p14:creationId xmlns:p14="http://schemas.microsoft.com/office/powerpoint/2010/main" val="175064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Spec</a:t>
            </a:r>
          </a:p>
        </p:txBody>
      </p:sp>
      <p:pic>
        <p:nvPicPr>
          <p:cNvPr id="14" name="Picture 13">
            <a:extLst>
              <a:ext uri="{FF2B5EF4-FFF2-40B4-BE49-F238E27FC236}">
                <a16:creationId xmlns:a16="http://schemas.microsoft.com/office/drawing/2014/main" id="{428DCEB0-DF1D-5ADC-C02E-40033C8CE8CC}"/>
              </a:ext>
            </a:extLst>
          </p:cNvPr>
          <p:cNvPicPr>
            <a:picLocks noChangeAspect="1"/>
          </p:cNvPicPr>
          <p:nvPr/>
        </p:nvPicPr>
        <p:blipFill>
          <a:blip r:embed="rId2"/>
          <a:stretch>
            <a:fillRect/>
          </a:stretch>
        </p:blipFill>
        <p:spPr>
          <a:xfrm>
            <a:off x="715107" y="1387386"/>
            <a:ext cx="4477729" cy="4801910"/>
          </a:xfrm>
          <a:prstGeom prst="rect">
            <a:avLst/>
          </a:prstGeom>
        </p:spPr>
      </p:pic>
      <p:pic>
        <p:nvPicPr>
          <p:cNvPr id="15" name="Picture 14">
            <a:extLst>
              <a:ext uri="{FF2B5EF4-FFF2-40B4-BE49-F238E27FC236}">
                <a16:creationId xmlns:a16="http://schemas.microsoft.com/office/drawing/2014/main" id="{CE976AD1-FAE5-3B84-B479-2C33809A5250}"/>
              </a:ext>
            </a:extLst>
          </p:cNvPr>
          <p:cNvPicPr>
            <a:picLocks noChangeAspect="1"/>
          </p:cNvPicPr>
          <p:nvPr/>
        </p:nvPicPr>
        <p:blipFill>
          <a:blip r:embed="rId3"/>
          <a:stretch>
            <a:fillRect/>
          </a:stretch>
        </p:blipFill>
        <p:spPr>
          <a:xfrm>
            <a:off x="6999166" y="1387386"/>
            <a:ext cx="4115923" cy="4801910"/>
          </a:xfrm>
          <a:prstGeom prst="rect">
            <a:avLst/>
          </a:prstGeom>
        </p:spPr>
      </p:pic>
      <p:cxnSp>
        <p:nvCxnSpPr>
          <p:cNvPr id="19" name="Straight Arrow Connector 18">
            <a:extLst>
              <a:ext uri="{FF2B5EF4-FFF2-40B4-BE49-F238E27FC236}">
                <a16:creationId xmlns:a16="http://schemas.microsoft.com/office/drawing/2014/main" id="{4A36CD75-63FE-FD26-3950-C74C54E4E61D}"/>
              </a:ext>
            </a:extLst>
          </p:cNvPr>
          <p:cNvCxnSpPr>
            <a:cxnSpLocks/>
            <a:stCxn id="20" idx="3"/>
          </p:cNvCxnSpPr>
          <p:nvPr/>
        </p:nvCxnSpPr>
        <p:spPr>
          <a:xfrm>
            <a:off x="4001232" y="5422655"/>
            <a:ext cx="2997934" cy="371476"/>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6624C60-6971-BA2C-3E7F-FC639277EEFD}"/>
              </a:ext>
            </a:extLst>
          </p:cNvPr>
          <p:cNvSpPr/>
          <p:nvPr/>
        </p:nvSpPr>
        <p:spPr>
          <a:xfrm>
            <a:off x="803273" y="5319345"/>
            <a:ext cx="3197959" cy="206620"/>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23" name="Rectangle 22">
            <a:extLst>
              <a:ext uri="{FF2B5EF4-FFF2-40B4-BE49-F238E27FC236}">
                <a16:creationId xmlns:a16="http://schemas.microsoft.com/office/drawing/2014/main" id="{67E24AAF-8E81-3F10-CEE1-F6CA54C9162C}"/>
              </a:ext>
            </a:extLst>
          </p:cNvPr>
          <p:cNvSpPr/>
          <p:nvPr/>
        </p:nvSpPr>
        <p:spPr>
          <a:xfrm>
            <a:off x="7118352" y="5525965"/>
            <a:ext cx="2685071" cy="663331"/>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Tree>
    <p:extLst>
      <p:ext uri="{BB962C8B-B14F-4D97-AF65-F5344CB8AC3E}">
        <p14:creationId xmlns:p14="http://schemas.microsoft.com/office/powerpoint/2010/main" val="120525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Spec</a:t>
            </a:r>
          </a:p>
        </p:txBody>
      </p:sp>
      <p:pic>
        <p:nvPicPr>
          <p:cNvPr id="14" name="Picture 13">
            <a:extLst>
              <a:ext uri="{FF2B5EF4-FFF2-40B4-BE49-F238E27FC236}">
                <a16:creationId xmlns:a16="http://schemas.microsoft.com/office/drawing/2014/main" id="{428DCEB0-DF1D-5ADC-C02E-40033C8CE8CC}"/>
              </a:ext>
            </a:extLst>
          </p:cNvPr>
          <p:cNvPicPr>
            <a:picLocks noChangeAspect="1"/>
          </p:cNvPicPr>
          <p:nvPr/>
        </p:nvPicPr>
        <p:blipFill>
          <a:blip r:embed="rId2"/>
          <a:stretch>
            <a:fillRect/>
          </a:stretch>
        </p:blipFill>
        <p:spPr>
          <a:xfrm>
            <a:off x="715107" y="1387386"/>
            <a:ext cx="4477729" cy="4801910"/>
          </a:xfrm>
          <a:prstGeom prst="rect">
            <a:avLst/>
          </a:prstGeom>
        </p:spPr>
      </p:pic>
      <p:pic>
        <p:nvPicPr>
          <p:cNvPr id="15" name="Picture 14">
            <a:extLst>
              <a:ext uri="{FF2B5EF4-FFF2-40B4-BE49-F238E27FC236}">
                <a16:creationId xmlns:a16="http://schemas.microsoft.com/office/drawing/2014/main" id="{CE976AD1-FAE5-3B84-B479-2C33809A5250}"/>
              </a:ext>
            </a:extLst>
          </p:cNvPr>
          <p:cNvPicPr>
            <a:picLocks noChangeAspect="1"/>
          </p:cNvPicPr>
          <p:nvPr/>
        </p:nvPicPr>
        <p:blipFill>
          <a:blip r:embed="rId3"/>
          <a:stretch>
            <a:fillRect/>
          </a:stretch>
        </p:blipFill>
        <p:spPr>
          <a:xfrm>
            <a:off x="6999166" y="1387386"/>
            <a:ext cx="4115923" cy="4801910"/>
          </a:xfrm>
          <a:prstGeom prst="rect">
            <a:avLst/>
          </a:prstGeom>
        </p:spPr>
      </p:pic>
      <p:cxnSp>
        <p:nvCxnSpPr>
          <p:cNvPr id="19" name="Straight Arrow Connector 18">
            <a:extLst>
              <a:ext uri="{FF2B5EF4-FFF2-40B4-BE49-F238E27FC236}">
                <a16:creationId xmlns:a16="http://schemas.microsoft.com/office/drawing/2014/main" id="{4A36CD75-63FE-FD26-3950-C74C54E4E61D}"/>
              </a:ext>
            </a:extLst>
          </p:cNvPr>
          <p:cNvCxnSpPr>
            <a:cxnSpLocks/>
            <a:stCxn id="20" idx="3"/>
          </p:cNvCxnSpPr>
          <p:nvPr/>
        </p:nvCxnSpPr>
        <p:spPr>
          <a:xfrm>
            <a:off x="4001232" y="4857749"/>
            <a:ext cx="2997934" cy="259374"/>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6624C60-6971-BA2C-3E7F-FC639277EEFD}"/>
              </a:ext>
            </a:extLst>
          </p:cNvPr>
          <p:cNvSpPr/>
          <p:nvPr/>
        </p:nvSpPr>
        <p:spPr>
          <a:xfrm>
            <a:off x="803273" y="4422529"/>
            <a:ext cx="3197959" cy="870440"/>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23" name="Rectangle 22">
            <a:extLst>
              <a:ext uri="{FF2B5EF4-FFF2-40B4-BE49-F238E27FC236}">
                <a16:creationId xmlns:a16="http://schemas.microsoft.com/office/drawing/2014/main" id="{67E24AAF-8E81-3F10-CEE1-F6CA54C9162C}"/>
              </a:ext>
            </a:extLst>
          </p:cNvPr>
          <p:cNvSpPr/>
          <p:nvPr/>
        </p:nvSpPr>
        <p:spPr>
          <a:xfrm>
            <a:off x="7118352" y="4897315"/>
            <a:ext cx="2685071" cy="629960"/>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Tree>
    <p:extLst>
      <p:ext uri="{BB962C8B-B14F-4D97-AF65-F5344CB8AC3E}">
        <p14:creationId xmlns:p14="http://schemas.microsoft.com/office/powerpoint/2010/main" val="313793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A2B84-87CF-E4D2-B3DE-D01337050951}"/>
              </a:ext>
            </a:extLst>
          </p:cNvPr>
          <p:cNvPicPr>
            <a:picLocks noChangeAspect="1"/>
          </p:cNvPicPr>
          <p:nvPr/>
        </p:nvPicPr>
        <p:blipFill>
          <a:blip r:embed="rId2"/>
          <a:stretch>
            <a:fillRect/>
          </a:stretch>
        </p:blipFill>
        <p:spPr>
          <a:xfrm>
            <a:off x="7230449" y="1485654"/>
            <a:ext cx="3891820" cy="3209045"/>
          </a:xfrm>
          <a:prstGeom prst="rect">
            <a:avLst/>
          </a:prstGeom>
        </p:spPr>
      </p:pic>
      <p:pic>
        <p:nvPicPr>
          <p:cNvPr id="3" name="Picture 2">
            <a:extLst>
              <a:ext uri="{FF2B5EF4-FFF2-40B4-BE49-F238E27FC236}">
                <a16:creationId xmlns:a16="http://schemas.microsoft.com/office/drawing/2014/main" id="{D0F444D3-1371-A1A8-B731-998BA82BFB52}"/>
              </a:ext>
            </a:extLst>
          </p:cNvPr>
          <p:cNvPicPr>
            <a:picLocks noChangeAspect="1"/>
          </p:cNvPicPr>
          <p:nvPr/>
        </p:nvPicPr>
        <p:blipFill>
          <a:blip r:embed="rId3"/>
          <a:stretch>
            <a:fillRect/>
          </a:stretch>
        </p:blipFill>
        <p:spPr>
          <a:xfrm>
            <a:off x="557088" y="1565031"/>
            <a:ext cx="4220308" cy="2954215"/>
          </a:xfrm>
          <a:prstGeom prst="rect">
            <a:avLst/>
          </a:prstGeom>
        </p:spPr>
      </p:pic>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Spec</a:t>
            </a:r>
          </a:p>
        </p:txBody>
      </p:sp>
      <p:cxnSp>
        <p:nvCxnSpPr>
          <p:cNvPr id="19" name="Straight Arrow Connector 18">
            <a:extLst>
              <a:ext uri="{FF2B5EF4-FFF2-40B4-BE49-F238E27FC236}">
                <a16:creationId xmlns:a16="http://schemas.microsoft.com/office/drawing/2014/main" id="{4A36CD75-63FE-FD26-3950-C74C54E4E61D}"/>
              </a:ext>
            </a:extLst>
          </p:cNvPr>
          <p:cNvCxnSpPr>
            <a:cxnSpLocks/>
            <a:stCxn id="20" idx="3"/>
          </p:cNvCxnSpPr>
          <p:nvPr/>
        </p:nvCxnSpPr>
        <p:spPr>
          <a:xfrm flipV="1">
            <a:off x="4053254" y="1714253"/>
            <a:ext cx="2822331" cy="8817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7E24AAF-8E81-3F10-CEE1-F6CA54C9162C}"/>
              </a:ext>
            </a:extLst>
          </p:cNvPr>
          <p:cNvSpPr/>
          <p:nvPr/>
        </p:nvSpPr>
        <p:spPr>
          <a:xfrm>
            <a:off x="7140086" y="1476861"/>
            <a:ext cx="3088297" cy="474784"/>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20" name="Rectangle 19">
            <a:extLst>
              <a:ext uri="{FF2B5EF4-FFF2-40B4-BE49-F238E27FC236}">
                <a16:creationId xmlns:a16="http://schemas.microsoft.com/office/drawing/2014/main" id="{16624C60-6971-BA2C-3E7F-FC639277EEFD}"/>
              </a:ext>
            </a:extLst>
          </p:cNvPr>
          <p:cNvSpPr/>
          <p:nvPr/>
        </p:nvSpPr>
        <p:spPr>
          <a:xfrm>
            <a:off x="645011" y="1565031"/>
            <a:ext cx="3408243" cy="474784"/>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Tree>
    <p:extLst>
      <p:ext uri="{BB962C8B-B14F-4D97-AF65-F5344CB8AC3E}">
        <p14:creationId xmlns:p14="http://schemas.microsoft.com/office/powerpoint/2010/main" val="308931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08A12-543A-A2A4-DC1C-DD4268F43375}"/>
              </a:ext>
            </a:extLst>
          </p:cNvPr>
          <p:cNvSpPr>
            <a:spLocks noGrp="1"/>
          </p:cNvSpPr>
          <p:nvPr>
            <p:ph type="title"/>
          </p:nvPr>
        </p:nvSpPr>
        <p:spPr/>
        <p:txBody>
          <a:bodyPr/>
          <a:lstStyle/>
          <a:p>
            <a:r>
              <a:rPr lang="en-US" dirty="0"/>
              <a:t>What is </a:t>
            </a:r>
            <a:r>
              <a:rPr lang="en-US" dirty="0" err="1"/>
              <a:t>Karpenter</a:t>
            </a:r>
            <a:r>
              <a:rPr lang="en-US" dirty="0"/>
              <a:t>?</a:t>
            </a:r>
          </a:p>
        </p:txBody>
      </p:sp>
      <p:sp>
        <p:nvSpPr>
          <p:cNvPr id="5" name="Text Placeholder 4">
            <a:extLst>
              <a:ext uri="{FF2B5EF4-FFF2-40B4-BE49-F238E27FC236}">
                <a16:creationId xmlns:a16="http://schemas.microsoft.com/office/drawing/2014/main" id="{49F875A2-6DA7-FFD3-6CBA-4CC17486F3DA}"/>
              </a:ext>
            </a:extLst>
          </p:cNvPr>
          <p:cNvSpPr txBox="1">
            <a:spLocks noGrp="1"/>
          </p:cNvSpPr>
          <p:nvPr>
            <p:ph type="body" sz="quarter" idx="4294967295"/>
          </p:nvPr>
        </p:nvSpPr>
        <p:spPr>
          <a:xfrm>
            <a:off x="609600" y="1497496"/>
            <a:ext cx="10972800" cy="646113"/>
          </a:xfrm>
          <a:prstGeom prst="rect">
            <a:avLst/>
          </a:prstGeom>
          <a:noFill/>
        </p:spPr>
        <p:txBody>
          <a:bodyPr wrap="square" lIns="0" rtlCol="0">
            <a:spAutoFit/>
          </a:bodyPr>
          <a:lstStyle/>
          <a:p>
            <a:pPr marL="0" indent="0" algn="ctr">
              <a:spcAft>
                <a:spcPts val="1200"/>
              </a:spcAft>
              <a:buNone/>
            </a:pPr>
            <a:r>
              <a:rPr lang="en-US" sz="2000" dirty="0" err="1">
                <a:solidFill>
                  <a:srgbClr val="FF9900"/>
                </a:solidFill>
              </a:rPr>
              <a:t>Karpenter</a:t>
            </a:r>
            <a:r>
              <a:rPr lang="en-US" sz="2000" dirty="0">
                <a:solidFill>
                  <a:srgbClr val="FF9900"/>
                </a:solidFill>
              </a:rPr>
              <a:t> is open-source, flexible, and high-performance node lifecycle management project built for Kubernetes, that simplifies infrastructure with the right nodes at the right time. </a:t>
            </a:r>
          </a:p>
        </p:txBody>
      </p:sp>
      <p:pic>
        <p:nvPicPr>
          <p:cNvPr id="1028" name="Picture 4">
            <a:extLst>
              <a:ext uri="{FF2B5EF4-FFF2-40B4-BE49-F238E27FC236}">
                <a16:creationId xmlns:a16="http://schemas.microsoft.com/office/drawing/2014/main" id="{7D3C3796-FE2F-6B01-F10B-870691D52D2A}"/>
              </a:ext>
            </a:extLst>
          </p:cNvPr>
          <p:cNvPicPr>
            <a:picLocks noChangeAspect="1" noChangeArrowheads="1"/>
          </p:cNvPicPr>
          <p:nvPr/>
        </p:nvPicPr>
        <p:blipFill>
          <a:blip r:embed="rId3">
            <a:clrChange>
              <a:clrFrom>
                <a:srgbClr val="8890E2"/>
              </a:clrFrom>
              <a:clrTo>
                <a:srgbClr val="8890E2">
                  <a:alpha val="0"/>
                </a:srgbClr>
              </a:clrTo>
            </a:clrChange>
            <a:extLst>
              <a:ext uri="{28A0092B-C50C-407E-A947-70E740481C1C}">
                <a14:useLocalDpi xmlns:a14="http://schemas.microsoft.com/office/drawing/2010/main" val="0"/>
              </a:ext>
            </a:extLst>
          </a:blip>
          <a:srcRect/>
          <a:stretch>
            <a:fillRect/>
          </a:stretch>
        </p:blipFill>
        <p:spPr bwMode="auto">
          <a:xfrm>
            <a:off x="2443316" y="2498823"/>
            <a:ext cx="7305368" cy="365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10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A2B84-87CF-E4D2-B3DE-D01337050951}"/>
              </a:ext>
            </a:extLst>
          </p:cNvPr>
          <p:cNvPicPr>
            <a:picLocks noChangeAspect="1"/>
          </p:cNvPicPr>
          <p:nvPr/>
        </p:nvPicPr>
        <p:blipFill>
          <a:blip r:embed="rId2"/>
          <a:stretch>
            <a:fillRect/>
          </a:stretch>
        </p:blipFill>
        <p:spPr>
          <a:xfrm>
            <a:off x="7230449" y="1485654"/>
            <a:ext cx="3891820" cy="3209045"/>
          </a:xfrm>
          <a:prstGeom prst="rect">
            <a:avLst/>
          </a:prstGeom>
        </p:spPr>
      </p:pic>
      <p:pic>
        <p:nvPicPr>
          <p:cNvPr id="3" name="Picture 2">
            <a:extLst>
              <a:ext uri="{FF2B5EF4-FFF2-40B4-BE49-F238E27FC236}">
                <a16:creationId xmlns:a16="http://schemas.microsoft.com/office/drawing/2014/main" id="{D0F444D3-1371-A1A8-B731-998BA82BFB52}"/>
              </a:ext>
            </a:extLst>
          </p:cNvPr>
          <p:cNvPicPr>
            <a:picLocks noChangeAspect="1"/>
          </p:cNvPicPr>
          <p:nvPr/>
        </p:nvPicPr>
        <p:blipFill>
          <a:blip r:embed="rId3"/>
          <a:stretch>
            <a:fillRect/>
          </a:stretch>
        </p:blipFill>
        <p:spPr>
          <a:xfrm>
            <a:off x="557088" y="1565031"/>
            <a:ext cx="4220308" cy="2954215"/>
          </a:xfrm>
          <a:prstGeom prst="rect">
            <a:avLst/>
          </a:prstGeom>
        </p:spPr>
      </p:pic>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Spec</a:t>
            </a:r>
          </a:p>
        </p:txBody>
      </p:sp>
      <p:cxnSp>
        <p:nvCxnSpPr>
          <p:cNvPr id="19" name="Straight Arrow Connector 18">
            <a:extLst>
              <a:ext uri="{FF2B5EF4-FFF2-40B4-BE49-F238E27FC236}">
                <a16:creationId xmlns:a16="http://schemas.microsoft.com/office/drawing/2014/main" id="{4A36CD75-63FE-FD26-3950-C74C54E4E61D}"/>
              </a:ext>
            </a:extLst>
          </p:cNvPr>
          <p:cNvCxnSpPr>
            <a:cxnSpLocks/>
          </p:cNvCxnSpPr>
          <p:nvPr/>
        </p:nvCxnSpPr>
        <p:spPr>
          <a:xfrm>
            <a:off x="4579692" y="3183059"/>
            <a:ext cx="2453053"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7E24AAF-8E81-3F10-CEE1-F6CA54C9162C}"/>
              </a:ext>
            </a:extLst>
          </p:cNvPr>
          <p:cNvSpPr/>
          <p:nvPr/>
        </p:nvSpPr>
        <p:spPr>
          <a:xfrm>
            <a:off x="7277101" y="2615392"/>
            <a:ext cx="3783622" cy="1103754"/>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20" name="Rectangle 19">
            <a:extLst>
              <a:ext uri="{FF2B5EF4-FFF2-40B4-BE49-F238E27FC236}">
                <a16:creationId xmlns:a16="http://schemas.microsoft.com/office/drawing/2014/main" id="{16624C60-6971-BA2C-3E7F-FC639277EEFD}"/>
              </a:ext>
            </a:extLst>
          </p:cNvPr>
          <p:cNvSpPr/>
          <p:nvPr/>
        </p:nvSpPr>
        <p:spPr>
          <a:xfrm>
            <a:off x="645011" y="2514600"/>
            <a:ext cx="3934681" cy="1090245"/>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Tree>
    <p:extLst>
      <p:ext uri="{BB962C8B-B14F-4D97-AF65-F5344CB8AC3E}">
        <p14:creationId xmlns:p14="http://schemas.microsoft.com/office/powerpoint/2010/main" val="195621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A2B84-87CF-E4D2-B3DE-D01337050951}"/>
              </a:ext>
            </a:extLst>
          </p:cNvPr>
          <p:cNvPicPr>
            <a:picLocks noChangeAspect="1"/>
          </p:cNvPicPr>
          <p:nvPr/>
        </p:nvPicPr>
        <p:blipFill>
          <a:blip r:embed="rId2"/>
          <a:stretch>
            <a:fillRect/>
          </a:stretch>
        </p:blipFill>
        <p:spPr>
          <a:xfrm>
            <a:off x="7230449" y="2065947"/>
            <a:ext cx="3891820" cy="3209045"/>
          </a:xfrm>
          <a:prstGeom prst="rect">
            <a:avLst/>
          </a:prstGeom>
        </p:spPr>
      </p:pic>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Spec</a:t>
            </a:r>
          </a:p>
        </p:txBody>
      </p:sp>
      <p:cxnSp>
        <p:nvCxnSpPr>
          <p:cNvPr id="19" name="Straight Arrow Connector 18">
            <a:extLst>
              <a:ext uri="{FF2B5EF4-FFF2-40B4-BE49-F238E27FC236}">
                <a16:creationId xmlns:a16="http://schemas.microsoft.com/office/drawing/2014/main" id="{4A36CD75-63FE-FD26-3950-C74C54E4E61D}"/>
              </a:ext>
            </a:extLst>
          </p:cNvPr>
          <p:cNvCxnSpPr>
            <a:cxnSpLocks/>
          </p:cNvCxnSpPr>
          <p:nvPr/>
        </p:nvCxnSpPr>
        <p:spPr>
          <a:xfrm>
            <a:off x="4000500" y="3042138"/>
            <a:ext cx="3121751" cy="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7E24AAF-8E81-3F10-CEE1-F6CA54C9162C}"/>
              </a:ext>
            </a:extLst>
          </p:cNvPr>
          <p:cNvSpPr/>
          <p:nvPr/>
        </p:nvSpPr>
        <p:spPr>
          <a:xfrm>
            <a:off x="7230449" y="3011046"/>
            <a:ext cx="3783622" cy="242109"/>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6" name="TextBox 5">
            <a:extLst>
              <a:ext uri="{FF2B5EF4-FFF2-40B4-BE49-F238E27FC236}">
                <a16:creationId xmlns:a16="http://schemas.microsoft.com/office/drawing/2014/main" id="{48F66E28-08D4-CAD2-651E-0A06DD4C022A}"/>
              </a:ext>
            </a:extLst>
          </p:cNvPr>
          <p:cNvSpPr txBox="1"/>
          <p:nvPr/>
        </p:nvSpPr>
        <p:spPr>
          <a:xfrm>
            <a:off x="556731" y="3090176"/>
            <a:ext cx="4536705" cy="923330"/>
          </a:xfrm>
          <a:prstGeom prst="rect">
            <a:avLst/>
          </a:prstGeom>
          <a:noFill/>
        </p:spPr>
        <p:txBody>
          <a:bodyPr wrap="square" lIns="0" rIns="0" rtlCol="0">
            <a:spAutoFit/>
          </a:bodyPr>
          <a:lstStyle/>
          <a:p>
            <a:r>
              <a:rPr lang="en-US" dirty="0" err="1">
                <a:solidFill>
                  <a:schemeClr val="accent4"/>
                </a:solidFill>
              </a:rPr>
              <a:t>amiFamily</a:t>
            </a:r>
            <a:r>
              <a:rPr lang="en-US" dirty="0"/>
              <a:t> – mandatory field.</a:t>
            </a:r>
          </a:p>
          <a:p>
            <a:r>
              <a:rPr lang="en-US" dirty="0"/>
              <a:t>Options include: AL2, </a:t>
            </a:r>
            <a:r>
              <a:rPr lang="en-US" dirty="0" err="1"/>
              <a:t>Bottlerocket</a:t>
            </a:r>
            <a:r>
              <a:rPr lang="en-US" dirty="0"/>
              <a:t>, Ubuntu, Windows2019, Windows2022, Custom</a:t>
            </a:r>
          </a:p>
        </p:txBody>
      </p:sp>
      <p:grpSp>
        <p:nvGrpSpPr>
          <p:cNvPr id="7" name="Group 6">
            <a:extLst>
              <a:ext uri="{FF2B5EF4-FFF2-40B4-BE49-F238E27FC236}">
                <a16:creationId xmlns:a16="http://schemas.microsoft.com/office/drawing/2014/main" id="{7FDA0A8C-7B66-B34E-7FA8-E79328674FCF}"/>
              </a:ext>
            </a:extLst>
          </p:cNvPr>
          <p:cNvGrpSpPr/>
          <p:nvPr/>
        </p:nvGrpSpPr>
        <p:grpSpPr>
          <a:xfrm>
            <a:off x="9410806" y="411040"/>
            <a:ext cx="3422925" cy="1063870"/>
            <a:chOff x="6801273" y="-1209589"/>
            <a:chExt cx="5793677" cy="1427349"/>
          </a:xfrm>
        </p:grpSpPr>
        <p:sp>
          <p:nvSpPr>
            <p:cNvPr id="8" name="Parallelogram 7">
              <a:extLst>
                <a:ext uri="{FF2B5EF4-FFF2-40B4-BE49-F238E27FC236}">
                  <a16:creationId xmlns:a16="http://schemas.microsoft.com/office/drawing/2014/main" id="{87429874-42CD-885C-294A-CD69BDC09617}"/>
                </a:ext>
              </a:extLst>
            </p:cNvPr>
            <p:cNvSpPr/>
            <p:nvPr/>
          </p:nvSpPr>
          <p:spPr>
            <a:xfrm>
              <a:off x="6801273" y="-1209589"/>
              <a:ext cx="5793677" cy="1427349"/>
            </a:xfrm>
            <a:prstGeom prst="parallelogram">
              <a:avLst>
                <a:gd name="adj" fmla="val 24987"/>
              </a:avLst>
            </a:prstGeom>
            <a:solidFill>
              <a:srgbClr val="000000">
                <a:alpha val="52941"/>
              </a:srgbClr>
            </a:solidFill>
            <a:ln w="57150" cap="flat" cmpd="sng" algn="ctr">
              <a:solidFill>
                <a:schemeClr val="accent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US" sz="1800" b="0" i="1" u="none" strike="noStrike" kern="0" cap="none" spc="0" normalizeH="0" baseline="0" noProof="0" dirty="0">
                <a:ln>
                  <a:noFill/>
                </a:ln>
                <a:solidFill>
                  <a:srgbClr val="000000"/>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248C3E48-7267-DDF0-2A0B-0F3F95730881}"/>
                </a:ext>
              </a:extLst>
            </p:cNvPr>
            <p:cNvSpPr txBox="1"/>
            <p:nvPr/>
          </p:nvSpPr>
          <p:spPr>
            <a:xfrm>
              <a:off x="7549075" y="-747227"/>
              <a:ext cx="2829881" cy="50262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10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Note</a:t>
              </a:r>
            </a:p>
          </p:txBody>
        </p:sp>
      </p:grpSp>
    </p:spTree>
    <p:extLst>
      <p:ext uri="{BB962C8B-B14F-4D97-AF65-F5344CB8AC3E}">
        <p14:creationId xmlns:p14="http://schemas.microsoft.com/office/powerpoint/2010/main" val="402977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A2B84-87CF-E4D2-B3DE-D01337050951}"/>
              </a:ext>
            </a:extLst>
          </p:cNvPr>
          <p:cNvPicPr>
            <a:picLocks noChangeAspect="1"/>
          </p:cNvPicPr>
          <p:nvPr/>
        </p:nvPicPr>
        <p:blipFill>
          <a:blip r:embed="rId2"/>
          <a:stretch>
            <a:fillRect/>
          </a:stretch>
        </p:blipFill>
        <p:spPr>
          <a:xfrm>
            <a:off x="7230449" y="2065947"/>
            <a:ext cx="3891820" cy="3209045"/>
          </a:xfrm>
          <a:prstGeom prst="rect">
            <a:avLst/>
          </a:prstGeom>
        </p:spPr>
      </p:pic>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Spec</a:t>
            </a:r>
          </a:p>
        </p:txBody>
      </p:sp>
      <p:cxnSp>
        <p:nvCxnSpPr>
          <p:cNvPr id="19" name="Straight Arrow Connector 18">
            <a:extLst>
              <a:ext uri="{FF2B5EF4-FFF2-40B4-BE49-F238E27FC236}">
                <a16:creationId xmlns:a16="http://schemas.microsoft.com/office/drawing/2014/main" id="{4A36CD75-63FE-FD26-3950-C74C54E4E61D}"/>
              </a:ext>
            </a:extLst>
          </p:cNvPr>
          <p:cNvCxnSpPr>
            <a:cxnSpLocks/>
          </p:cNvCxnSpPr>
          <p:nvPr/>
        </p:nvCxnSpPr>
        <p:spPr>
          <a:xfrm>
            <a:off x="4961552" y="3745523"/>
            <a:ext cx="2268897" cy="1021946"/>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7E24AAF-8E81-3F10-CEE1-F6CA54C9162C}"/>
              </a:ext>
            </a:extLst>
          </p:cNvPr>
          <p:cNvSpPr/>
          <p:nvPr/>
        </p:nvSpPr>
        <p:spPr>
          <a:xfrm>
            <a:off x="7338646" y="4646415"/>
            <a:ext cx="3783622" cy="242109"/>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6" name="TextBox 5">
            <a:extLst>
              <a:ext uri="{FF2B5EF4-FFF2-40B4-BE49-F238E27FC236}">
                <a16:creationId xmlns:a16="http://schemas.microsoft.com/office/drawing/2014/main" id="{48F66E28-08D4-CAD2-651E-0A06DD4C022A}"/>
              </a:ext>
            </a:extLst>
          </p:cNvPr>
          <p:cNvSpPr txBox="1"/>
          <p:nvPr/>
        </p:nvSpPr>
        <p:spPr>
          <a:xfrm>
            <a:off x="556731" y="3090176"/>
            <a:ext cx="4536705" cy="1200329"/>
          </a:xfrm>
          <a:prstGeom prst="rect">
            <a:avLst/>
          </a:prstGeom>
          <a:noFill/>
        </p:spPr>
        <p:txBody>
          <a:bodyPr wrap="square" lIns="0" rIns="0" rtlCol="0">
            <a:spAutoFit/>
          </a:bodyPr>
          <a:lstStyle/>
          <a:p>
            <a:r>
              <a:rPr lang="en-US" dirty="0"/>
              <a:t>Default EC2 Name Tag has changed from </a:t>
            </a:r>
            <a:r>
              <a:rPr lang="en-US" dirty="0" err="1"/>
              <a:t>Karpenter</a:t>
            </a:r>
            <a:r>
              <a:rPr lang="en-US" dirty="0"/>
              <a:t> </a:t>
            </a:r>
            <a:r>
              <a:rPr lang="en-US" dirty="0" err="1"/>
              <a:t>NodePool</a:t>
            </a:r>
            <a:r>
              <a:rPr lang="en-US" dirty="0"/>
              <a:t> name to the host name. To keep the Provisioner/</a:t>
            </a:r>
            <a:r>
              <a:rPr lang="en-US" dirty="0" err="1"/>
              <a:t>NodePool</a:t>
            </a:r>
            <a:r>
              <a:rPr lang="en-US" dirty="0"/>
              <a:t> name set the tag property.</a:t>
            </a:r>
          </a:p>
        </p:txBody>
      </p:sp>
      <p:grpSp>
        <p:nvGrpSpPr>
          <p:cNvPr id="7" name="Group 6">
            <a:extLst>
              <a:ext uri="{FF2B5EF4-FFF2-40B4-BE49-F238E27FC236}">
                <a16:creationId xmlns:a16="http://schemas.microsoft.com/office/drawing/2014/main" id="{7FDA0A8C-7B66-B34E-7FA8-E79328674FCF}"/>
              </a:ext>
            </a:extLst>
          </p:cNvPr>
          <p:cNvGrpSpPr/>
          <p:nvPr/>
        </p:nvGrpSpPr>
        <p:grpSpPr>
          <a:xfrm>
            <a:off x="9410806" y="411040"/>
            <a:ext cx="3422925" cy="1063870"/>
            <a:chOff x="6801273" y="-1209589"/>
            <a:chExt cx="5793677" cy="1427349"/>
          </a:xfrm>
        </p:grpSpPr>
        <p:sp>
          <p:nvSpPr>
            <p:cNvPr id="8" name="Parallelogram 7">
              <a:extLst>
                <a:ext uri="{FF2B5EF4-FFF2-40B4-BE49-F238E27FC236}">
                  <a16:creationId xmlns:a16="http://schemas.microsoft.com/office/drawing/2014/main" id="{87429874-42CD-885C-294A-CD69BDC09617}"/>
                </a:ext>
              </a:extLst>
            </p:cNvPr>
            <p:cNvSpPr/>
            <p:nvPr/>
          </p:nvSpPr>
          <p:spPr>
            <a:xfrm>
              <a:off x="6801273" y="-1209589"/>
              <a:ext cx="5793677" cy="1427349"/>
            </a:xfrm>
            <a:prstGeom prst="parallelogram">
              <a:avLst>
                <a:gd name="adj" fmla="val 24987"/>
              </a:avLst>
            </a:prstGeom>
            <a:solidFill>
              <a:srgbClr val="000000">
                <a:alpha val="52941"/>
              </a:srgbClr>
            </a:solidFill>
            <a:ln w="57150" cap="flat" cmpd="sng" algn="ctr">
              <a:solidFill>
                <a:schemeClr val="accent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US" sz="1800" b="0" i="1" u="none" strike="noStrike" kern="0" cap="none" spc="0" normalizeH="0" baseline="0" noProof="0" dirty="0">
                <a:ln>
                  <a:noFill/>
                </a:ln>
                <a:solidFill>
                  <a:srgbClr val="000000"/>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248C3E48-7267-DDF0-2A0B-0F3F95730881}"/>
                </a:ext>
              </a:extLst>
            </p:cNvPr>
            <p:cNvSpPr txBox="1"/>
            <p:nvPr/>
          </p:nvSpPr>
          <p:spPr>
            <a:xfrm>
              <a:off x="7549075" y="-747227"/>
              <a:ext cx="2829881" cy="50262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10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Note</a:t>
              </a:r>
            </a:p>
          </p:txBody>
        </p:sp>
      </p:grpSp>
    </p:spTree>
    <p:extLst>
      <p:ext uri="{BB962C8B-B14F-4D97-AF65-F5344CB8AC3E}">
        <p14:creationId xmlns:p14="http://schemas.microsoft.com/office/powerpoint/2010/main" val="343744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A2B84-87CF-E4D2-B3DE-D01337050951}"/>
              </a:ext>
            </a:extLst>
          </p:cNvPr>
          <p:cNvPicPr>
            <a:picLocks noChangeAspect="1"/>
          </p:cNvPicPr>
          <p:nvPr/>
        </p:nvPicPr>
        <p:blipFill>
          <a:blip r:embed="rId2"/>
          <a:stretch>
            <a:fillRect/>
          </a:stretch>
        </p:blipFill>
        <p:spPr>
          <a:xfrm>
            <a:off x="7318373" y="1581150"/>
            <a:ext cx="3891820" cy="3209045"/>
          </a:xfrm>
          <a:prstGeom prst="rect">
            <a:avLst/>
          </a:prstGeom>
        </p:spPr>
      </p:pic>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Spec</a:t>
            </a:r>
          </a:p>
        </p:txBody>
      </p:sp>
      <p:cxnSp>
        <p:nvCxnSpPr>
          <p:cNvPr id="19" name="Straight Arrow Connector 18">
            <a:extLst>
              <a:ext uri="{FF2B5EF4-FFF2-40B4-BE49-F238E27FC236}">
                <a16:creationId xmlns:a16="http://schemas.microsoft.com/office/drawing/2014/main" id="{4A36CD75-63FE-FD26-3950-C74C54E4E61D}"/>
              </a:ext>
            </a:extLst>
          </p:cNvPr>
          <p:cNvCxnSpPr>
            <a:cxnSpLocks/>
          </p:cNvCxnSpPr>
          <p:nvPr/>
        </p:nvCxnSpPr>
        <p:spPr>
          <a:xfrm>
            <a:off x="5249009" y="3392611"/>
            <a:ext cx="2069364" cy="492369"/>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8F66E28-08D4-CAD2-651E-0A06DD4C022A}"/>
              </a:ext>
            </a:extLst>
          </p:cNvPr>
          <p:cNvSpPr txBox="1"/>
          <p:nvPr/>
        </p:nvSpPr>
        <p:spPr>
          <a:xfrm>
            <a:off x="562835" y="1543550"/>
            <a:ext cx="4536705" cy="3970318"/>
          </a:xfrm>
          <a:prstGeom prst="rect">
            <a:avLst/>
          </a:prstGeom>
          <a:noFill/>
        </p:spPr>
        <p:txBody>
          <a:bodyPr wrap="square" lIns="0" rIns="0" rtlCol="0">
            <a:spAutoFit/>
          </a:bodyPr>
          <a:lstStyle/>
          <a:p>
            <a:r>
              <a:rPr lang="en-US" dirty="0">
                <a:solidFill>
                  <a:schemeClr val="accent4"/>
                </a:solidFill>
              </a:rPr>
              <a:t>role</a:t>
            </a:r>
            <a:r>
              <a:rPr lang="en-US" dirty="0"/>
              <a:t>: new mandatory field.</a:t>
            </a:r>
          </a:p>
          <a:p>
            <a:endParaRPr lang="en-US" dirty="0"/>
          </a:p>
          <a:p>
            <a:r>
              <a:rPr lang="en-GB" i="1" dirty="0" err="1">
                <a:solidFill>
                  <a:schemeClr val="accent4"/>
                </a:solidFill>
              </a:rPr>
              <a:t>spec.instanceProfile</a:t>
            </a:r>
            <a:r>
              <a:rPr lang="en-GB" i="1" dirty="0">
                <a:solidFill>
                  <a:schemeClr val="accent4"/>
                </a:solidFill>
              </a:rPr>
              <a:t> </a:t>
            </a:r>
            <a:r>
              <a:rPr lang="en-GB" dirty="0"/>
              <a:t>field has been removed from the EC2NodeClass in </a:t>
            </a:r>
            <a:r>
              <a:rPr lang="en-GB" dirty="0" err="1"/>
              <a:t>favor</a:t>
            </a:r>
            <a:r>
              <a:rPr lang="en-GB" dirty="0"/>
              <a:t> of the </a:t>
            </a:r>
            <a:r>
              <a:rPr lang="en-GB" dirty="0" err="1">
                <a:solidFill>
                  <a:schemeClr val="accent4"/>
                </a:solidFill>
              </a:rPr>
              <a:t>spec.role</a:t>
            </a:r>
            <a:r>
              <a:rPr lang="en-GB" dirty="0">
                <a:solidFill>
                  <a:schemeClr val="accent4"/>
                </a:solidFill>
              </a:rPr>
              <a:t> </a:t>
            </a:r>
            <a:r>
              <a:rPr lang="en-GB" dirty="0"/>
              <a:t>field.</a:t>
            </a:r>
          </a:p>
          <a:p>
            <a:endParaRPr lang="en-GB" dirty="0"/>
          </a:p>
          <a:p>
            <a:r>
              <a:rPr lang="en-GB" dirty="0" err="1"/>
              <a:t>Karpenter</a:t>
            </a:r>
            <a:r>
              <a:rPr lang="en-GB" dirty="0"/>
              <a:t> is also removing support for the </a:t>
            </a:r>
            <a:r>
              <a:rPr lang="en-GB" i="1" dirty="0" err="1">
                <a:solidFill>
                  <a:schemeClr val="accent4"/>
                </a:solidFill>
              </a:rPr>
              <a:t>defaultInstanceProfile</a:t>
            </a:r>
            <a:r>
              <a:rPr lang="en-GB" dirty="0"/>
              <a:t> specified globally in the </a:t>
            </a:r>
            <a:r>
              <a:rPr lang="en-GB" dirty="0" err="1">
                <a:solidFill>
                  <a:schemeClr val="accent4"/>
                </a:solidFill>
              </a:rPr>
              <a:t>karpenter</a:t>
            </a:r>
            <a:r>
              <a:rPr lang="en-GB" dirty="0">
                <a:solidFill>
                  <a:schemeClr val="accent4"/>
                </a:solidFill>
              </a:rPr>
              <a:t>-global-settings </a:t>
            </a:r>
            <a:r>
              <a:rPr lang="en-GB" dirty="0" err="1">
                <a:solidFill>
                  <a:schemeClr val="accent4"/>
                </a:solidFill>
              </a:rPr>
              <a:t>ConfigMap</a:t>
            </a:r>
            <a:r>
              <a:rPr lang="en-GB" dirty="0">
                <a:solidFill>
                  <a:schemeClr val="accent4"/>
                </a:solidFill>
              </a:rPr>
              <a:t>.</a:t>
            </a:r>
          </a:p>
          <a:p>
            <a:endParaRPr lang="en-GB" dirty="0"/>
          </a:p>
          <a:p>
            <a:r>
              <a:rPr lang="en-GB" dirty="0" err="1"/>
              <a:t>Karpenter</a:t>
            </a:r>
            <a:r>
              <a:rPr lang="en-GB" dirty="0"/>
              <a:t> will now auto-generate the instance profile in your EC2NodeClass, given the role that you specify. </a:t>
            </a:r>
          </a:p>
          <a:p>
            <a:endParaRPr lang="en-US" dirty="0"/>
          </a:p>
        </p:txBody>
      </p:sp>
      <p:grpSp>
        <p:nvGrpSpPr>
          <p:cNvPr id="7" name="Group 6">
            <a:extLst>
              <a:ext uri="{FF2B5EF4-FFF2-40B4-BE49-F238E27FC236}">
                <a16:creationId xmlns:a16="http://schemas.microsoft.com/office/drawing/2014/main" id="{7FDA0A8C-7B66-B34E-7FA8-E79328674FCF}"/>
              </a:ext>
            </a:extLst>
          </p:cNvPr>
          <p:cNvGrpSpPr/>
          <p:nvPr/>
        </p:nvGrpSpPr>
        <p:grpSpPr>
          <a:xfrm>
            <a:off x="9410806" y="411040"/>
            <a:ext cx="3422925" cy="1063870"/>
            <a:chOff x="6801273" y="-1209589"/>
            <a:chExt cx="5793677" cy="1427349"/>
          </a:xfrm>
        </p:grpSpPr>
        <p:sp>
          <p:nvSpPr>
            <p:cNvPr id="8" name="Parallelogram 7">
              <a:extLst>
                <a:ext uri="{FF2B5EF4-FFF2-40B4-BE49-F238E27FC236}">
                  <a16:creationId xmlns:a16="http://schemas.microsoft.com/office/drawing/2014/main" id="{87429874-42CD-885C-294A-CD69BDC09617}"/>
                </a:ext>
              </a:extLst>
            </p:cNvPr>
            <p:cNvSpPr/>
            <p:nvPr/>
          </p:nvSpPr>
          <p:spPr>
            <a:xfrm>
              <a:off x="6801273" y="-1209589"/>
              <a:ext cx="5793677" cy="1427349"/>
            </a:xfrm>
            <a:prstGeom prst="parallelogram">
              <a:avLst>
                <a:gd name="adj" fmla="val 24987"/>
              </a:avLst>
            </a:prstGeom>
            <a:solidFill>
              <a:srgbClr val="000000">
                <a:alpha val="52941"/>
              </a:srgbClr>
            </a:solidFill>
            <a:ln w="57150" cap="flat" cmpd="sng" algn="ctr">
              <a:solidFill>
                <a:schemeClr val="accent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US" sz="1800" b="0" i="1" u="none" strike="noStrike" kern="0" cap="none" spc="0" normalizeH="0" baseline="0" noProof="0" dirty="0">
                <a:ln>
                  <a:noFill/>
                </a:ln>
                <a:solidFill>
                  <a:srgbClr val="000000"/>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248C3E48-7267-DDF0-2A0B-0F3F95730881}"/>
                </a:ext>
              </a:extLst>
            </p:cNvPr>
            <p:cNvSpPr txBox="1"/>
            <p:nvPr/>
          </p:nvSpPr>
          <p:spPr>
            <a:xfrm>
              <a:off x="7549075" y="-747227"/>
              <a:ext cx="2829881" cy="619396"/>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10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Note</a:t>
              </a:r>
            </a:p>
          </p:txBody>
        </p:sp>
      </p:grpSp>
      <p:sp>
        <p:nvSpPr>
          <p:cNvPr id="10" name="Rectangle 9">
            <a:extLst>
              <a:ext uri="{FF2B5EF4-FFF2-40B4-BE49-F238E27FC236}">
                <a16:creationId xmlns:a16="http://schemas.microsoft.com/office/drawing/2014/main" id="{8AAD1C15-7F16-B975-EBEF-BA6939A2FA38}"/>
              </a:ext>
            </a:extLst>
          </p:cNvPr>
          <p:cNvSpPr/>
          <p:nvPr/>
        </p:nvSpPr>
        <p:spPr>
          <a:xfrm>
            <a:off x="7386022" y="3805708"/>
            <a:ext cx="3674702" cy="242109"/>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Tree>
    <p:extLst>
      <p:ext uri="{BB962C8B-B14F-4D97-AF65-F5344CB8AC3E}">
        <p14:creationId xmlns:p14="http://schemas.microsoft.com/office/powerpoint/2010/main" val="370029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1B0266-CEC0-0AA6-44A1-B135984F64AB}"/>
              </a:ext>
            </a:extLst>
          </p:cNvPr>
          <p:cNvPicPr>
            <a:picLocks noChangeAspect="1"/>
          </p:cNvPicPr>
          <p:nvPr/>
        </p:nvPicPr>
        <p:blipFill>
          <a:blip r:embed="rId2"/>
          <a:stretch>
            <a:fillRect/>
          </a:stretch>
        </p:blipFill>
        <p:spPr>
          <a:xfrm>
            <a:off x="5715978" y="1480485"/>
            <a:ext cx="3999522" cy="4624962"/>
          </a:xfrm>
          <a:prstGeom prst="rect">
            <a:avLst/>
          </a:prstGeom>
        </p:spPr>
      </p:pic>
      <p:pic>
        <p:nvPicPr>
          <p:cNvPr id="5" name="Picture 4">
            <a:extLst>
              <a:ext uri="{FF2B5EF4-FFF2-40B4-BE49-F238E27FC236}">
                <a16:creationId xmlns:a16="http://schemas.microsoft.com/office/drawing/2014/main" id="{777144DD-5120-0BAF-2F9E-18CDD7F6515B}"/>
              </a:ext>
            </a:extLst>
          </p:cNvPr>
          <p:cNvPicPr>
            <a:picLocks noChangeAspect="1"/>
          </p:cNvPicPr>
          <p:nvPr/>
        </p:nvPicPr>
        <p:blipFill>
          <a:blip r:embed="rId3"/>
          <a:stretch>
            <a:fillRect/>
          </a:stretch>
        </p:blipFill>
        <p:spPr>
          <a:xfrm>
            <a:off x="593972" y="1536598"/>
            <a:ext cx="3999522" cy="4512735"/>
          </a:xfrm>
          <a:prstGeom prst="rect">
            <a:avLst/>
          </a:prstGeom>
        </p:spPr>
      </p:pic>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Spec – Consolidation</a:t>
            </a:r>
          </a:p>
        </p:txBody>
      </p:sp>
      <p:cxnSp>
        <p:nvCxnSpPr>
          <p:cNvPr id="19" name="Straight Arrow Connector 18">
            <a:extLst>
              <a:ext uri="{FF2B5EF4-FFF2-40B4-BE49-F238E27FC236}">
                <a16:creationId xmlns:a16="http://schemas.microsoft.com/office/drawing/2014/main" id="{4A36CD75-63FE-FD26-3950-C74C54E4E61D}"/>
              </a:ext>
            </a:extLst>
          </p:cNvPr>
          <p:cNvCxnSpPr>
            <a:cxnSpLocks/>
          </p:cNvCxnSpPr>
          <p:nvPr/>
        </p:nvCxnSpPr>
        <p:spPr>
          <a:xfrm>
            <a:off x="3877408" y="2759425"/>
            <a:ext cx="3859823" cy="2691806"/>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AAD1C15-7F16-B975-EBEF-BA6939A2FA38}"/>
              </a:ext>
            </a:extLst>
          </p:cNvPr>
          <p:cNvSpPr/>
          <p:nvPr/>
        </p:nvSpPr>
        <p:spPr>
          <a:xfrm>
            <a:off x="639149" y="2502639"/>
            <a:ext cx="3238259" cy="407615"/>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cxnSp>
        <p:nvCxnSpPr>
          <p:cNvPr id="12" name="Straight Arrow Connector 11">
            <a:extLst>
              <a:ext uri="{FF2B5EF4-FFF2-40B4-BE49-F238E27FC236}">
                <a16:creationId xmlns:a16="http://schemas.microsoft.com/office/drawing/2014/main" id="{EDBE50A4-CAF3-F696-6A34-2997E8F686DA}"/>
              </a:ext>
            </a:extLst>
          </p:cNvPr>
          <p:cNvCxnSpPr>
            <a:cxnSpLocks/>
          </p:cNvCxnSpPr>
          <p:nvPr/>
        </p:nvCxnSpPr>
        <p:spPr>
          <a:xfrm>
            <a:off x="3367454" y="5530362"/>
            <a:ext cx="2628900" cy="378069"/>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F27BE53-1C2E-32D8-94ED-125335BFB472}"/>
              </a:ext>
            </a:extLst>
          </p:cNvPr>
          <p:cNvSpPr/>
          <p:nvPr/>
        </p:nvSpPr>
        <p:spPr>
          <a:xfrm>
            <a:off x="616561" y="5333347"/>
            <a:ext cx="2750893" cy="267354"/>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16" name="Rectangle 15">
            <a:extLst>
              <a:ext uri="{FF2B5EF4-FFF2-40B4-BE49-F238E27FC236}">
                <a16:creationId xmlns:a16="http://schemas.microsoft.com/office/drawing/2014/main" id="{95C9D4DA-424D-90D5-F02D-971BD9343AD5}"/>
              </a:ext>
            </a:extLst>
          </p:cNvPr>
          <p:cNvSpPr/>
          <p:nvPr/>
        </p:nvSpPr>
        <p:spPr>
          <a:xfrm>
            <a:off x="5968940" y="5821687"/>
            <a:ext cx="2750893" cy="267354"/>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18" name="Rectangle 17">
            <a:extLst>
              <a:ext uri="{FF2B5EF4-FFF2-40B4-BE49-F238E27FC236}">
                <a16:creationId xmlns:a16="http://schemas.microsoft.com/office/drawing/2014/main" id="{DD0B011C-6ED0-4991-4A76-A238DD018ABF}"/>
              </a:ext>
            </a:extLst>
          </p:cNvPr>
          <p:cNvSpPr/>
          <p:nvPr/>
        </p:nvSpPr>
        <p:spPr>
          <a:xfrm>
            <a:off x="5968940" y="5451231"/>
            <a:ext cx="2943529" cy="378069"/>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cxnSp>
        <p:nvCxnSpPr>
          <p:cNvPr id="20" name="Straight Arrow Connector 19">
            <a:extLst>
              <a:ext uri="{FF2B5EF4-FFF2-40B4-BE49-F238E27FC236}">
                <a16:creationId xmlns:a16="http://schemas.microsoft.com/office/drawing/2014/main" id="{1973DC4D-DA11-146F-BAD7-71BA67CD8967}"/>
              </a:ext>
            </a:extLst>
          </p:cNvPr>
          <p:cNvCxnSpPr>
            <a:cxnSpLocks/>
          </p:cNvCxnSpPr>
          <p:nvPr/>
        </p:nvCxnSpPr>
        <p:spPr>
          <a:xfrm flipV="1">
            <a:off x="8719833" y="5451231"/>
            <a:ext cx="1734221" cy="480359"/>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1E258C-DF6A-D244-1A79-F8020E0B8498}"/>
              </a:ext>
            </a:extLst>
          </p:cNvPr>
          <p:cNvSpPr txBox="1"/>
          <p:nvPr/>
        </p:nvSpPr>
        <p:spPr>
          <a:xfrm>
            <a:off x="10161133" y="4796066"/>
            <a:ext cx="1734221" cy="923330"/>
          </a:xfrm>
          <a:prstGeom prst="rect">
            <a:avLst/>
          </a:prstGeom>
          <a:noFill/>
        </p:spPr>
        <p:txBody>
          <a:bodyPr wrap="square" lIns="0" rIns="0" rtlCol="0">
            <a:spAutoFit/>
          </a:bodyPr>
          <a:lstStyle/>
          <a:p>
            <a:pPr algn="ctr"/>
            <a:r>
              <a:rPr lang="en-US" dirty="0"/>
              <a:t>Set to “Never” to never expire nodes</a:t>
            </a:r>
          </a:p>
        </p:txBody>
      </p:sp>
    </p:spTree>
    <p:extLst>
      <p:ext uri="{BB962C8B-B14F-4D97-AF65-F5344CB8AC3E}">
        <p14:creationId xmlns:p14="http://schemas.microsoft.com/office/powerpoint/2010/main" val="145000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Global settings configuration</a:t>
            </a:r>
          </a:p>
        </p:txBody>
      </p:sp>
      <p:sp>
        <p:nvSpPr>
          <p:cNvPr id="3" name="Content Placeholder 2">
            <a:extLst>
              <a:ext uri="{FF2B5EF4-FFF2-40B4-BE49-F238E27FC236}">
                <a16:creationId xmlns:a16="http://schemas.microsoft.com/office/drawing/2014/main" id="{7FDA4513-217B-87F8-C3FD-A8089581D5C3}"/>
              </a:ext>
            </a:extLst>
          </p:cNvPr>
          <p:cNvSpPr>
            <a:spLocks noGrp="1"/>
          </p:cNvSpPr>
          <p:nvPr>
            <p:ph idx="1"/>
          </p:nvPr>
        </p:nvSpPr>
        <p:spPr>
          <a:xfrm>
            <a:off x="304801" y="1485900"/>
            <a:ext cx="11582400" cy="2726900"/>
          </a:xfrm>
        </p:spPr>
        <p:txBody>
          <a:bodyPr/>
          <a:lstStyle/>
          <a:p>
            <a:pPr marL="457200" indent="-457200">
              <a:buFont typeface="Arial" panose="020B0604020202020204" pitchFamily="34" charset="0"/>
              <a:buChar char="•"/>
            </a:pPr>
            <a:r>
              <a:rPr lang="en-US" dirty="0"/>
              <a:t>Prior to </a:t>
            </a:r>
            <a:r>
              <a:rPr lang="en-US" dirty="0" err="1"/>
              <a:t>Karpenter</a:t>
            </a:r>
            <a:r>
              <a:rPr lang="en-US" dirty="0"/>
              <a:t> version 0.32.0 a </a:t>
            </a:r>
            <a:r>
              <a:rPr lang="en-GB" dirty="0" err="1"/>
              <a:t>ConfigMap</a:t>
            </a:r>
            <a:r>
              <a:rPr lang="en-GB" dirty="0"/>
              <a:t> named </a:t>
            </a:r>
            <a:r>
              <a:rPr lang="en-GB" dirty="0" err="1"/>
              <a:t>karpenter</a:t>
            </a:r>
            <a:r>
              <a:rPr lang="en-GB" dirty="0"/>
              <a:t>-global-settings was used to configure </a:t>
            </a:r>
            <a:r>
              <a:rPr lang="en-GB" dirty="0" err="1"/>
              <a:t>Karpenter</a:t>
            </a:r>
            <a:r>
              <a:rPr lang="en-GB" dirty="0"/>
              <a:t> (e.g. interruption queue name, batch intervals)</a:t>
            </a:r>
          </a:p>
          <a:p>
            <a:endParaRPr lang="en-GB" dirty="0"/>
          </a:p>
          <a:p>
            <a:pPr marL="457200" indent="-457200">
              <a:buFont typeface="Arial" panose="020B0604020202020204" pitchFamily="34" charset="0"/>
              <a:buChar char="•"/>
            </a:pPr>
            <a:r>
              <a:rPr lang="en-GB" dirty="0"/>
              <a:t>This has now been deprecated in favour of environment variables part of the </a:t>
            </a:r>
            <a:r>
              <a:rPr lang="en-GB" dirty="0" err="1"/>
              <a:t>Karpenter</a:t>
            </a:r>
            <a:r>
              <a:rPr lang="en-GB" dirty="0"/>
              <a:t> controller Deployment object.</a:t>
            </a:r>
            <a:endParaRPr lang="en-US" dirty="0"/>
          </a:p>
        </p:txBody>
      </p:sp>
    </p:spTree>
    <p:extLst>
      <p:ext uri="{BB962C8B-B14F-4D97-AF65-F5344CB8AC3E}">
        <p14:creationId xmlns:p14="http://schemas.microsoft.com/office/powerpoint/2010/main" val="164937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configuration – Example</a:t>
            </a:r>
          </a:p>
        </p:txBody>
      </p:sp>
      <p:graphicFrame>
        <p:nvGraphicFramePr>
          <p:cNvPr id="6" name="Table 5">
            <a:extLst>
              <a:ext uri="{FF2B5EF4-FFF2-40B4-BE49-F238E27FC236}">
                <a16:creationId xmlns:a16="http://schemas.microsoft.com/office/drawing/2014/main" id="{F4EFC0B6-5AD9-A75D-0161-D0245EFFF97D}"/>
              </a:ext>
            </a:extLst>
          </p:cNvPr>
          <p:cNvGraphicFramePr>
            <a:graphicFrameLocks noGrp="1"/>
          </p:cNvGraphicFramePr>
          <p:nvPr/>
        </p:nvGraphicFramePr>
        <p:xfrm>
          <a:off x="1572047" y="1511424"/>
          <a:ext cx="7440068" cy="4169960"/>
        </p:xfrm>
        <a:graphic>
          <a:graphicData uri="http://schemas.openxmlformats.org/drawingml/2006/table">
            <a:tbl>
              <a:tblPr>
                <a:tableStyleId>{74C1A8A3-306A-4EB7-A6B1-4F7E0EB9C5D6}</a:tableStyleId>
              </a:tblPr>
              <a:tblGrid>
                <a:gridCol w="3720034">
                  <a:extLst>
                    <a:ext uri="{9D8B030D-6E8A-4147-A177-3AD203B41FA5}">
                      <a16:colId xmlns:a16="http://schemas.microsoft.com/office/drawing/2014/main" val="2515584555"/>
                    </a:ext>
                  </a:extLst>
                </a:gridCol>
                <a:gridCol w="3720034">
                  <a:extLst>
                    <a:ext uri="{9D8B030D-6E8A-4147-A177-3AD203B41FA5}">
                      <a16:colId xmlns:a16="http://schemas.microsoft.com/office/drawing/2014/main" val="3565394809"/>
                    </a:ext>
                  </a:extLst>
                </a:gridCol>
              </a:tblGrid>
              <a:tr h="204464">
                <a:tc>
                  <a:txBody>
                    <a:bodyPr/>
                    <a:lstStyle/>
                    <a:p>
                      <a:r>
                        <a:rPr lang="en-GB" sz="1200" dirty="0"/>
                        <a:t>&lt; v0.32.x Key</a:t>
                      </a:r>
                    </a:p>
                  </a:txBody>
                  <a:tcPr marL="25618" marR="25618" marT="12809" marB="12809" anchor="ctr"/>
                </a:tc>
                <a:tc>
                  <a:txBody>
                    <a:bodyPr/>
                    <a:lstStyle/>
                    <a:p>
                      <a:r>
                        <a:rPr lang="en-GB" sz="1200"/>
                        <a:t>&gt;= v0.32.x Key</a:t>
                      </a:r>
                    </a:p>
                  </a:txBody>
                  <a:tcPr marL="25618" marR="25618" marT="12809" marB="12809" anchor="ctr"/>
                </a:tc>
                <a:extLst>
                  <a:ext uri="{0D108BD9-81ED-4DB2-BD59-A6C34878D82A}">
                    <a16:rowId xmlns:a16="http://schemas.microsoft.com/office/drawing/2014/main" val="2961832091"/>
                  </a:ext>
                </a:extLst>
              </a:tr>
              <a:tr h="204464">
                <a:tc>
                  <a:txBody>
                    <a:bodyPr/>
                    <a:lstStyle/>
                    <a:p>
                      <a:r>
                        <a:rPr lang="en-GB" sz="1200"/>
                        <a:t>controller.outputPaths</a:t>
                      </a:r>
                    </a:p>
                  </a:txBody>
                  <a:tcPr marL="25618" marR="25618" marT="12809" marB="12809" anchor="ctr"/>
                </a:tc>
                <a:tc>
                  <a:txBody>
                    <a:bodyPr/>
                    <a:lstStyle/>
                    <a:p>
                      <a:r>
                        <a:rPr lang="en-GB" sz="1200"/>
                        <a:t>logConfig.outputPaths</a:t>
                      </a:r>
                    </a:p>
                  </a:txBody>
                  <a:tcPr marL="25618" marR="25618" marT="12809" marB="12809" anchor="ctr"/>
                </a:tc>
                <a:extLst>
                  <a:ext uri="{0D108BD9-81ED-4DB2-BD59-A6C34878D82A}">
                    <a16:rowId xmlns:a16="http://schemas.microsoft.com/office/drawing/2014/main" val="2086642405"/>
                  </a:ext>
                </a:extLst>
              </a:tr>
              <a:tr h="204464">
                <a:tc>
                  <a:txBody>
                    <a:bodyPr/>
                    <a:lstStyle/>
                    <a:p>
                      <a:r>
                        <a:rPr lang="en-GB" sz="1200"/>
                        <a:t>controller.errorOutputPaths</a:t>
                      </a:r>
                    </a:p>
                  </a:txBody>
                  <a:tcPr marL="25618" marR="25618" marT="12809" marB="12809" anchor="ctr"/>
                </a:tc>
                <a:tc>
                  <a:txBody>
                    <a:bodyPr/>
                    <a:lstStyle/>
                    <a:p>
                      <a:r>
                        <a:rPr lang="en-GB" sz="1200"/>
                        <a:t>logConfig.errorOutputPaths</a:t>
                      </a:r>
                    </a:p>
                  </a:txBody>
                  <a:tcPr marL="25618" marR="25618" marT="12809" marB="12809" anchor="ctr"/>
                </a:tc>
                <a:extLst>
                  <a:ext uri="{0D108BD9-81ED-4DB2-BD59-A6C34878D82A}">
                    <a16:rowId xmlns:a16="http://schemas.microsoft.com/office/drawing/2014/main" val="2815306294"/>
                  </a:ext>
                </a:extLst>
              </a:tr>
              <a:tr h="204464">
                <a:tc>
                  <a:txBody>
                    <a:bodyPr/>
                    <a:lstStyle/>
                    <a:p>
                      <a:r>
                        <a:rPr lang="en-GB" sz="1200"/>
                        <a:t>controller.logLevel</a:t>
                      </a:r>
                    </a:p>
                  </a:txBody>
                  <a:tcPr marL="25618" marR="25618" marT="12809" marB="12809" anchor="ctr"/>
                </a:tc>
                <a:tc>
                  <a:txBody>
                    <a:bodyPr/>
                    <a:lstStyle/>
                    <a:p>
                      <a:r>
                        <a:rPr lang="en-GB" sz="1200"/>
                        <a:t>logConfig.logLevel.controller</a:t>
                      </a:r>
                    </a:p>
                  </a:txBody>
                  <a:tcPr marL="25618" marR="25618" marT="12809" marB="12809" anchor="ctr"/>
                </a:tc>
                <a:extLst>
                  <a:ext uri="{0D108BD9-81ED-4DB2-BD59-A6C34878D82A}">
                    <a16:rowId xmlns:a16="http://schemas.microsoft.com/office/drawing/2014/main" val="3452324382"/>
                  </a:ext>
                </a:extLst>
              </a:tr>
              <a:tr h="204464">
                <a:tc>
                  <a:txBody>
                    <a:bodyPr/>
                    <a:lstStyle/>
                    <a:p>
                      <a:r>
                        <a:rPr lang="en-GB" sz="1200"/>
                        <a:t>webhook.logLevel</a:t>
                      </a:r>
                    </a:p>
                  </a:txBody>
                  <a:tcPr marL="25618" marR="25618" marT="12809" marB="12809" anchor="ctr"/>
                </a:tc>
                <a:tc>
                  <a:txBody>
                    <a:bodyPr/>
                    <a:lstStyle/>
                    <a:p>
                      <a:r>
                        <a:rPr lang="en-GB" sz="1200"/>
                        <a:t>logConfig.logLevel.webhook</a:t>
                      </a:r>
                    </a:p>
                  </a:txBody>
                  <a:tcPr marL="25618" marR="25618" marT="12809" marB="12809" anchor="ctr"/>
                </a:tc>
                <a:extLst>
                  <a:ext uri="{0D108BD9-81ED-4DB2-BD59-A6C34878D82A}">
                    <a16:rowId xmlns:a16="http://schemas.microsoft.com/office/drawing/2014/main" val="3174465129"/>
                  </a:ext>
                </a:extLst>
              </a:tr>
              <a:tr h="204464">
                <a:tc>
                  <a:txBody>
                    <a:bodyPr/>
                    <a:lstStyle/>
                    <a:p>
                      <a:r>
                        <a:rPr lang="en-GB" sz="1200"/>
                        <a:t>logEncoding</a:t>
                      </a:r>
                    </a:p>
                  </a:txBody>
                  <a:tcPr marL="25618" marR="25618" marT="12809" marB="12809" anchor="ctr"/>
                </a:tc>
                <a:tc>
                  <a:txBody>
                    <a:bodyPr/>
                    <a:lstStyle/>
                    <a:p>
                      <a:r>
                        <a:rPr lang="en-GB" sz="1200"/>
                        <a:t>logConfig.logEncoding</a:t>
                      </a:r>
                    </a:p>
                  </a:txBody>
                  <a:tcPr marL="25618" marR="25618" marT="12809" marB="12809" anchor="ctr"/>
                </a:tc>
                <a:extLst>
                  <a:ext uri="{0D108BD9-81ED-4DB2-BD59-A6C34878D82A}">
                    <a16:rowId xmlns:a16="http://schemas.microsoft.com/office/drawing/2014/main" val="489708889"/>
                  </a:ext>
                </a:extLst>
              </a:tr>
              <a:tr h="204464">
                <a:tc>
                  <a:txBody>
                    <a:bodyPr/>
                    <a:lstStyle/>
                    <a:p>
                      <a:r>
                        <a:rPr lang="en-GB" sz="1200"/>
                        <a:t>settings.aws.assumeRoleARN</a:t>
                      </a:r>
                    </a:p>
                  </a:txBody>
                  <a:tcPr marL="25618" marR="25618" marT="12809" marB="12809" anchor="ctr"/>
                </a:tc>
                <a:tc>
                  <a:txBody>
                    <a:bodyPr/>
                    <a:lstStyle/>
                    <a:p>
                      <a:r>
                        <a:rPr lang="en-GB" sz="1200"/>
                        <a:t>settings.assumeRoleARN</a:t>
                      </a:r>
                    </a:p>
                  </a:txBody>
                  <a:tcPr marL="25618" marR="25618" marT="12809" marB="12809" anchor="ctr"/>
                </a:tc>
                <a:extLst>
                  <a:ext uri="{0D108BD9-81ED-4DB2-BD59-A6C34878D82A}">
                    <a16:rowId xmlns:a16="http://schemas.microsoft.com/office/drawing/2014/main" val="537603612"/>
                  </a:ext>
                </a:extLst>
              </a:tr>
              <a:tr h="204464">
                <a:tc>
                  <a:txBody>
                    <a:bodyPr/>
                    <a:lstStyle/>
                    <a:p>
                      <a:r>
                        <a:rPr lang="en-GB" sz="1200"/>
                        <a:t>settings.aws.assumeRoleDuration</a:t>
                      </a:r>
                    </a:p>
                  </a:txBody>
                  <a:tcPr marL="25618" marR="25618" marT="12809" marB="12809" anchor="ctr"/>
                </a:tc>
                <a:tc>
                  <a:txBody>
                    <a:bodyPr/>
                    <a:lstStyle/>
                    <a:p>
                      <a:r>
                        <a:rPr lang="en-GB" sz="1200"/>
                        <a:t>settings.assumeRoleDuration</a:t>
                      </a:r>
                    </a:p>
                  </a:txBody>
                  <a:tcPr marL="25618" marR="25618" marT="12809" marB="12809" anchor="ctr"/>
                </a:tc>
                <a:extLst>
                  <a:ext uri="{0D108BD9-81ED-4DB2-BD59-A6C34878D82A}">
                    <a16:rowId xmlns:a16="http://schemas.microsoft.com/office/drawing/2014/main" val="133057884"/>
                  </a:ext>
                </a:extLst>
              </a:tr>
              <a:tr h="204464">
                <a:tc>
                  <a:txBody>
                    <a:bodyPr/>
                    <a:lstStyle/>
                    <a:p>
                      <a:r>
                        <a:rPr lang="en-GB" sz="1200"/>
                        <a:t>settings.aws.clusterCABundle</a:t>
                      </a:r>
                    </a:p>
                  </a:txBody>
                  <a:tcPr marL="25618" marR="25618" marT="12809" marB="12809" anchor="ctr"/>
                </a:tc>
                <a:tc>
                  <a:txBody>
                    <a:bodyPr/>
                    <a:lstStyle/>
                    <a:p>
                      <a:r>
                        <a:rPr lang="en-GB" sz="1200"/>
                        <a:t>settings.clusterCABundle</a:t>
                      </a:r>
                    </a:p>
                  </a:txBody>
                  <a:tcPr marL="25618" marR="25618" marT="12809" marB="12809" anchor="ctr"/>
                </a:tc>
                <a:extLst>
                  <a:ext uri="{0D108BD9-81ED-4DB2-BD59-A6C34878D82A}">
                    <a16:rowId xmlns:a16="http://schemas.microsoft.com/office/drawing/2014/main" val="351664139"/>
                  </a:ext>
                </a:extLst>
              </a:tr>
              <a:tr h="204464">
                <a:tc>
                  <a:txBody>
                    <a:bodyPr/>
                    <a:lstStyle/>
                    <a:p>
                      <a:r>
                        <a:rPr lang="en-GB" sz="1200"/>
                        <a:t>settings.aws.clusterName</a:t>
                      </a:r>
                    </a:p>
                  </a:txBody>
                  <a:tcPr marL="25618" marR="25618" marT="12809" marB="12809" anchor="ctr"/>
                </a:tc>
                <a:tc>
                  <a:txBody>
                    <a:bodyPr/>
                    <a:lstStyle/>
                    <a:p>
                      <a:r>
                        <a:rPr lang="en-GB" sz="1200"/>
                        <a:t>settings.clusterName</a:t>
                      </a:r>
                    </a:p>
                  </a:txBody>
                  <a:tcPr marL="25618" marR="25618" marT="12809" marB="12809" anchor="ctr"/>
                </a:tc>
                <a:extLst>
                  <a:ext uri="{0D108BD9-81ED-4DB2-BD59-A6C34878D82A}">
                    <a16:rowId xmlns:a16="http://schemas.microsoft.com/office/drawing/2014/main" val="3228740716"/>
                  </a:ext>
                </a:extLst>
              </a:tr>
              <a:tr h="204464">
                <a:tc>
                  <a:txBody>
                    <a:bodyPr/>
                    <a:lstStyle/>
                    <a:p>
                      <a:r>
                        <a:rPr lang="en-GB" sz="1200"/>
                        <a:t>settings.aws.clusterEndpoint</a:t>
                      </a:r>
                    </a:p>
                  </a:txBody>
                  <a:tcPr marL="25618" marR="25618" marT="12809" marB="12809" anchor="ctr"/>
                </a:tc>
                <a:tc>
                  <a:txBody>
                    <a:bodyPr/>
                    <a:lstStyle/>
                    <a:p>
                      <a:r>
                        <a:rPr lang="en-GB" sz="1200"/>
                        <a:t>settings.clusterEndpoint</a:t>
                      </a:r>
                    </a:p>
                  </a:txBody>
                  <a:tcPr marL="25618" marR="25618" marT="12809" marB="12809" anchor="ctr"/>
                </a:tc>
                <a:extLst>
                  <a:ext uri="{0D108BD9-81ED-4DB2-BD59-A6C34878D82A}">
                    <a16:rowId xmlns:a16="http://schemas.microsoft.com/office/drawing/2014/main" val="3230874331"/>
                  </a:ext>
                </a:extLst>
              </a:tr>
              <a:tr h="204464">
                <a:tc>
                  <a:txBody>
                    <a:bodyPr/>
                    <a:lstStyle/>
                    <a:p>
                      <a:r>
                        <a:rPr lang="en-GB" sz="1200"/>
                        <a:t>settings.aws.isolatedVPC</a:t>
                      </a:r>
                    </a:p>
                  </a:txBody>
                  <a:tcPr marL="25618" marR="25618" marT="12809" marB="12809" anchor="ctr"/>
                </a:tc>
                <a:tc>
                  <a:txBody>
                    <a:bodyPr/>
                    <a:lstStyle/>
                    <a:p>
                      <a:r>
                        <a:rPr lang="en-GB" sz="1200"/>
                        <a:t>settings.isolatedVPC</a:t>
                      </a:r>
                    </a:p>
                  </a:txBody>
                  <a:tcPr marL="25618" marR="25618" marT="12809" marB="12809" anchor="ctr"/>
                </a:tc>
                <a:extLst>
                  <a:ext uri="{0D108BD9-81ED-4DB2-BD59-A6C34878D82A}">
                    <a16:rowId xmlns:a16="http://schemas.microsoft.com/office/drawing/2014/main" val="3366578986"/>
                  </a:ext>
                </a:extLst>
              </a:tr>
              <a:tr h="204464">
                <a:tc>
                  <a:txBody>
                    <a:bodyPr/>
                    <a:lstStyle/>
                    <a:p>
                      <a:r>
                        <a:rPr lang="en-GB" sz="1200"/>
                        <a:t>settings.aws.vmMemoryOverheadPercent</a:t>
                      </a:r>
                    </a:p>
                  </a:txBody>
                  <a:tcPr marL="25618" marR="25618" marT="12809" marB="12809" anchor="ctr"/>
                </a:tc>
                <a:tc>
                  <a:txBody>
                    <a:bodyPr/>
                    <a:lstStyle/>
                    <a:p>
                      <a:r>
                        <a:rPr lang="en-GB" sz="1200"/>
                        <a:t>settings.vmMemoryOverheadPercent</a:t>
                      </a:r>
                    </a:p>
                  </a:txBody>
                  <a:tcPr marL="25618" marR="25618" marT="12809" marB="12809" anchor="ctr"/>
                </a:tc>
                <a:extLst>
                  <a:ext uri="{0D108BD9-81ED-4DB2-BD59-A6C34878D82A}">
                    <a16:rowId xmlns:a16="http://schemas.microsoft.com/office/drawing/2014/main" val="2083431636"/>
                  </a:ext>
                </a:extLst>
              </a:tr>
              <a:tr h="204464">
                <a:tc>
                  <a:txBody>
                    <a:bodyPr/>
                    <a:lstStyle/>
                    <a:p>
                      <a:r>
                        <a:rPr lang="en-GB" sz="1200"/>
                        <a:t>settings.aws.interruptionQueueName</a:t>
                      </a:r>
                    </a:p>
                  </a:txBody>
                  <a:tcPr marL="25618" marR="25618" marT="12809" marB="12809" anchor="ctr"/>
                </a:tc>
                <a:tc>
                  <a:txBody>
                    <a:bodyPr/>
                    <a:lstStyle/>
                    <a:p>
                      <a:r>
                        <a:rPr lang="en-GB" sz="1200"/>
                        <a:t>settings.interruptionQueue</a:t>
                      </a:r>
                    </a:p>
                  </a:txBody>
                  <a:tcPr marL="25618" marR="25618" marT="12809" marB="12809" anchor="ctr"/>
                </a:tc>
                <a:extLst>
                  <a:ext uri="{0D108BD9-81ED-4DB2-BD59-A6C34878D82A}">
                    <a16:rowId xmlns:a16="http://schemas.microsoft.com/office/drawing/2014/main" val="3834654221"/>
                  </a:ext>
                </a:extLst>
              </a:tr>
              <a:tr h="204464">
                <a:tc>
                  <a:txBody>
                    <a:bodyPr/>
                    <a:lstStyle/>
                    <a:p>
                      <a:r>
                        <a:rPr lang="en-GB" sz="1200"/>
                        <a:t>settings.aws.reservedENIs</a:t>
                      </a:r>
                    </a:p>
                  </a:txBody>
                  <a:tcPr marL="25618" marR="25618" marT="12809" marB="12809" anchor="ctr"/>
                </a:tc>
                <a:tc>
                  <a:txBody>
                    <a:bodyPr/>
                    <a:lstStyle/>
                    <a:p>
                      <a:r>
                        <a:rPr lang="en-GB" sz="1200"/>
                        <a:t>settings.reservedENIs</a:t>
                      </a:r>
                    </a:p>
                  </a:txBody>
                  <a:tcPr marL="25618" marR="25618" marT="12809" marB="12809" anchor="ctr"/>
                </a:tc>
                <a:extLst>
                  <a:ext uri="{0D108BD9-81ED-4DB2-BD59-A6C34878D82A}">
                    <a16:rowId xmlns:a16="http://schemas.microsoft.com/office/drawing/2014/main" val="2119144739"/>
                  </a:ext>
                </a:extLst>
              </a:tr>
              <a:tr h="204464">
                <a:tc>
                  <a:txBody>
                    <a:bodyPr/>
                    <a:lstStyle/>
                    <a:p>
                      <a:r>
                        <a:rPr lang="en-GB" sz="1200"/>
                        <a:t>settings.featureGates.driftEnabled</a:t>
                      </a:r>
                    </a:p>
                  </a:txBody>
                  <a:tcPr marL="25618" marR="25618" marT="12809" marB="12809" anchor="ctr"/>
                </a:tc>
                <a:tc>
                  <a:txBody>
                    <a:bodyPr/>
                    <a:lstStyle/>
                    <a:p>
                      <a:r>
                        <a:rPr lang="en-GB" sz="1200"/>
                        <a:t>settings.featureGates.drift</a:t>
                      </a:r>
                    </a:p>
                  </a:txBody>
                  <a:tcPr marL="25618" marR="25618" marT="12809" marB="12809" anchor="ctr"/>
                </a:tc>
                <a:extLst>
                  <a:ext uri="{0D108BD9-81ED-4DB2-BD59-A6C34878D82A}">
                    <a16:rowId xmlns:a16="http://schemas.microsoft.com/office/drawing/2014/main" val="3230310288"/>
                  </a:ext>
                </a:extLst>
              </a:tr>
              <a:tr h="204464">
                <a:tc>
                  <a:txBody>
                    <a:bodyPr/>
                    <a:lstStyle/>
                    <a:p>
                      <a:r>
                        <a:rPr lang="en-GB" sz="1200"/>
                        <a:t>settings.aws.defaultInstanceProfile</a:t>
                      </a:r>
                    </a:p>
                  </a:txBody>
                  <a:tcPr marL="25618" marR="25618" marT="12809" marB="12809" anchor="ctr"/>
                </a:tc>
                <a:tc>
                  <a:txBody>
                    <a:bodyPr/>
                    <a:lstStyle/>
                    <a:p>
                      <a:r>
                        <a:rPr lang="en-GB" sz="1200" b="1"/>
                        <a:t>Dropped</a:t>
                      </a:r>
                      <a:endParaRPr lang="en-GB" sz="1200"/>
                    </a:p>
                  </a:txBody>
                  <a:tcPr marL="25618" marR="25618" marT="12809" marB="12809" anchor="ctr"/>
                </a:tc>
                <a:extLst>
                  <a:ext uri="{0D108BD9-81ED-4DB2-BD59-A6C34878D82A}">
                    <a16:rowId xmlns:a16="http://schemas.microsoft.com/office/drawing/2014/main" val="1946595624"/>
                  </a:ext>
                </a:extLst>
              </a:tr>
              <a:tr h="204464">
                <a:tc>
                  <a:txBody>
                    <a:bodyPr/>
                    <a:lstStyle/>
                    <a:p>
                      <a:r>
                        <a:rPr lang="en-GB" sz="1200"/>
                        <a:t>settings.aws.enablePodENI</a:t>
                      </a:r>
                    </a:p>
                  </a:txBody>
                  <a:tcPr marL="25618" marR="25618" marT="12809" marB="12809" anchor="ctr"/>
                </a:tc>
                <a:tc>
                  <a:txBody>
                    <a:bodyPr/>
                    <a:lstStyle/>
                    <a:p>
                      <a:r>
                        <a:rPr lang="en-GB" sz="1200" b="1"/>
                        <a:t>Dropped</a:t>
                      </a:r>
                      <a:endParaRPr lang="en-GB" sz="1200"/>
                    </a:p>
                  </a:txBody>
                  <a:tcPr marL="25618" marR="25618" marT="12809" marB="12809" anchor="ctr"/>
                </a:tc>
                <a:extLst>
                  <a:ext uri="{0D108BD9-81ED-4DB2-BD59-A6C34878D82A}">
                    <a16:rowId xmlns:a16="http://schemas.microsoft.com/office/drawing/2014/main" val="356635073"/>
                  </a:ext>
                </a:extLst>
              </a:tr>
              <a:tr h="204464">
                <a:tc>
                  <a:txBody>
                    <a:bodyPr/>
                    <a:lstStyle/>
                    <a:p>
                      <a:r>
                        <a:rPr lang="en-GB" sz="1200"/>
                        <a:t>settings.aws.enableENILimitedPodDensity</a:t>
                      </a:r>
                    </a:p>
                  </a:txBody>
                  <a:tcPr marL="25618" marR="25618" marT="12809" marB="12809" anchor="ctr"/>
                </a:tc>
                <a:tc>
                  <a:txBody>
                    <a:bodyPr/>
                    <a:lstStyle/>
                    <a:p>
                      <a:r>
                        <a:rPr lang="en-GB" sz="1200" b="1"/>
                        <a:t>Dropped</a:t>
                      </a:r>
                      <a:endParaRPr lang="en-GB" sz="1200"/>
                    </a:p>
                  </a:txBody>
                  <a:tcPr marL="25618" marR="25618" marT="12809" marB="12809" anchor="ctr"/>
                </a:tc>
                <a:extLst>
                  <a:ext uri="{0D108BD9-81ED-4DB2-BD59-A6C34878D82A}">
                    <a16:rowId xmlns:a16="http://schemas.microsoft.com/office/drawing/2014/main" val="2575648602"/>
                  </a:ext>
                </a:extLst>
              </a:tr>
              <a:tr h="204464">
                <a:tc>
                  <a:txBody>
                    <a:bodyPr/>
                    <a:lstStyle/>
                    <a:p>
                      <a:r>
                        <a:rPr lang="en-GB" sz="1200"/>
                        <a:t>settings.aws.tags</a:t>
                      </a:r>
                    </a:p>
                  </a:txBody>
                  <a:tcPr marL="25618" marR="25618" marT="12809" marB="12809" anchor="ctr"/>
                </a:tc>
                <a:tc>
                  <a:txBody>
                    <a:bodyPr/>
                    <a:lstStyle/>
                    <a:p>
                      <a:r>
                        <a:rPr lang="en-GB" sz="1200" b="1" dirty="0"/>
                        <a:t>Dropped</a:t>
                      </a:r>
                      <a:endParaRPr lang="en-GB" sz="1200" dirty="0"/>
                    </a:p>
                  </a:txBody>
                  <a:tcPr marL="25618" marR="25618" marT="12809" marB="12809" anchor="ctr"/>
                </a:tc>
                <a:extLst>
                  <a:ext uri="{0D108BD9-81ED-4DB2-BD59-A6C34878D82A}">
                    <a16:rowId xmlns:a16="http://schemas.microsoft.com/office/drawing/2014/main" val="697941542"/>
                  </a:ext>
                </a:extLst>
              </a:tr>
            </a:tbl>
          </a:graphicData>
        </a:graphic>
      </p:graphicFrame>
      <p:sp>
        <p:nvSpPr>
          <p:cNvPr id="7" name="Rectangle 6">
            <a:extLst>
              <a:ext uri="{FF2B5EF4-FFF2-40B4-BE49-F238E27FC236}">
                <a16:creationId xmlns:a16="http://schemas.microsoft.com/office/drawing/2014/main" id="{8D9E0075-30EC-BE2C-0641-99CCE75C29DF}"/>
              </a:ext>
            </a:extLst>
          </p:cNvPr>
          <p:cNvSpPr/>
          <p:nvPr/>
        </p:nvSpPr>
        <p:spPr>
          <a:xfrm>
            <a:off x="1424355" y="4167554"/>
            <a:ext cx="5978770" cy="307731"/>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grpSp>
        <p:nvGrpSpPr>
          <p:cNvPr id="8" name="Group 7">
            <a:extLst>
              <a:ext uri="{FF2B5EF4-FFF2-40B4-BE49-F238E27FC236}">
                <a16:creationId xmlns:a16="http://schemas.microsoft.com/office/drawing/2014/main" id="{B0956B94-3EFF-FE65-AA80-9F2239B1FEDC}"/>
              </a:ext>
            </a:extLst>
          </p:cNvPr>
          <p:cNvGrpSpPr/>
          <p:nvPr/>
        </p:nvGrpSpPr>
        <p:grpSpPr>
          <a:xfrm>
            <a:off x="9410806" y="411040"/>
            <a:ext cx="3422925" cy="1063870"/>
            <a:chOff x="6801273" y="-1209589"/>
            <a:chExt cx="5793677" cy="1427349"/>
          </a:xfrm>
        </p:grpSpPr>
        <p:sp>
          <p:nvSpPr>
            <p:cNvPr id="9" name="Parallelogram 8">
              <a:extLst>
                <a:ext uri="{FF2B5EF4-FFF2-40B4-BE49-F238E27FC236}">
                  <a16:creationId xmlns:a16="http://schemas.microsoft.com/office/drawing/2014/main" id="{7F3E419B-188F-E402-9EE9-711C3B7A7372}"/>
                </a:ext>
              </a:extLst>
            </p:cNvPr>
            <p:cNvSpPr/>
            <p:nvPr/>
          </p:nvSpPr>
          <p:spPr>
            <a:xfrm>
              <a:off x="6801273" y="-1209589"/>
              <a:ext cx="5793677" cy="1427349"/>
            </a:xfrm>
            <a:prstGeom prst="parallelogram">
              <a:avLst>
                <a:gd name="adj" fmla="val 24987"/>
              </a:avLst>
            </a:prstGeom>
            <a:solidFill>
              <a:srgbClr val="000000">
                <a:alpha val="52941"/>
              </a:srgbClr>
            </a:solidFill>
            <a:ln w="57150" cap="flat" cmpd="sng" algn="ctr">
              <a:solidFill>
                <a:schemeClr val="accent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US" sz="1800" b="0" i="1" u="none" strike="noStrike" kern="0" cap="none" spc="0" normalizeH="0" baseline="0" noProof="0" dirty="0">
                <a:ln>
                  <a:noFill/>
                </a:ln>
                <a:solidFill>
                  <a:srgbClr val="000000"/>
                </a:solidFill>
                <a:effectLst/>
                <a:uLnTx/>
                <a:uFillTx/>
                <a:latin typeface="Amazon Ember"/>
                <a:ea typeface="+mn-ea"/>
                <a:cs typeface="+mn-cs"/>
              </a:endParaRPr>
            </a:p>
          </p:txBody>
        </p:sp>
        <p:sp>
          <p:nvSpPr>
            <p:cNvPr id="10" name="TextBox 9">
              <a:extLst>
                <a:ext uri="{FF2B5EF4-FFF2-40B4-BE49-F238E27FC236}">
                  <a16:creationId xmlns:a16="http://schemas.microsoft.com/office/drawing/2014/main" id="{EC7C83F5-68BE-23E6-2136-9E80E5059897}"/>
                </a:ext>
              </a:extLst>
            </p:cNvPr>
            <p:cNvSpPr txBox="1"/>
            <p:nvPr/>
          </p:nvSpPr>
          <p:spPr>
            <a:xfrm>
              <a:off x="7549075" y="-747227"/>
              <a:ext cx="2829881" cy="619396"/>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10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Note</a:t>
              </a:r>
            </a:p>
          </p:txBody>
        </p:sp>
      </p:grpSp>
    </p:spTree>
    <p:extLst>
      <p:ext uri="{BB962C8B-B14F-4D97-AF65-F5344CB8AC3E}">
        <p14:creationId xmlns:p14="http://schemas.microsoft.com/office/powerpoint/2010/main" val="384537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AWS IAM Permissions</a:t>
            </a:r>
          </a:p>
        </p:txBody>
      </p:sp>
      <p:sp>
        <p:nvSpPr>
          <p:cNvPr id="3" name="Content Placeholder 2">
            <a:extLst>
              <a:ext uri="{FF2B5EF4-FFF2-40B4-BE49-F238E27FC236}">
                <a16:creationId xmlns:a16="http://schemas.microsoft.com/office/drawing/2014/main" id="{7FDA4513-217B-87F8-C3FD-A8089581D5C3}"/>
              </a:ext>
            </a:extLst>
          </p:cNvPr>
          <p:cNvSpPr>
            <a:spLocks noGrp="1"/>
          </p:cNvSpPr>
          <p:nvPr>
            <p:ph idx="1"/>
          </p:nvPr>
        </p:nvSpPr>
        <p:spPr>
          <a:xfrm>
            <a:off x="304801" y="1485900"/>
            <a:ext cx="11582400" cy="2954655"/>
          </a:xfrm>
        </p:spPr>
        <p:txBody>
          <a:bodyPr/>
          <a:lstStyle/>
          <a:p>
            <a:r>
              <a:rPr lang="en-US" sz="2000" dirty="0"/>
              <a:t>New </a:t>
            </a:r>
            <a:r>
              <a:rPr lang="en-US" sz="2000" dirty="0" err="1"/>
              <a:t>Karpenter</a:t>
            </a:r>
            <a:r>
              <a:rPr lang="en-US" sz="2000" dirty="0"/>
              <a:t> controller IRSA permission needed:</a:t>
            </a:r>
          </a:p>
          <a:p>
            <a:r>
              <a:rPr lang="en-US" sz="2000" dirty="0"/>
              <a:t>       "</a:t>
            </a:r>
            <a:r>
              <a:rPr lang="en-US" sz="2000" dirty="0" err="1"/>
              <a:t>iam:AddRoleToInstanceProfile</a:t>
            </a:r>
            <a:r>
              <a:rPr lang="en-US" sz="2000" dirty="0"/>
              <a:t>"</a:t>
            </a:r>
          </a:p>
          <a:p>
            <a:r>
              <a:rPr lang="en-US" sz="2000" dirty="0"/>
              <a:t>        "</a:t>
            </a:r>
            <a:r>
              <a:rPr lang="en-US" sz="2000" dirty="0" err="1"/>
              <a:t>iam:CreateInstanceProfile</a:t>
            </a:r>
            <a:r>
              <a:rPr lang="en-US" sz="2000" dirty="0"/>
              <a:t>"</a:t>
            </a:r>
          </a:p>
          <a:p>
            <a:r>
              <a:rPr lang="en-US" sz="2000" dirty="0"/>
              <a:t>        "</a:t>
            </a:r>
            <a:r>
              <a:rPr lang="en-US" sz="2000" dirty="0" err="1"/>
              <a:t>iam:DeleteInstanceProfile</a:t>
            </a:r>
            <a:r>
              <a:rPr lang="en-US" sz="2000" dirty="0"/>
              <a:t>"</a:t>
            </a:r>
          </a:p>
          <a:p>
            <a:r>
              <a:rPr lang="en-US" sz="2000" dirty="0"/>
              <a:t>        "</a:t>
            </a:r>
            <a:r>
              <a:rPr lang="en-US" sz="2000" dirty="0" err="1"/>
              <a:t>iam:GetInstanceProfile</a:t>
            </a:r>
            <a:r>
              <a:rPr lang="en-US" sz="2000" dirty="0"/>
              <a:t>"</a:t>
            </a:r>
          </a:p>
          <a:p>
            <a:r>
              <a:rPr lang="en-US" sz="2000" dirty="0"/>
              <a:t>        "</a:t>
            </a:r>
            <a:r>
              <a:rPr lang="en-US" sz="2000" dirty="0" err="1"/>
              <a:t>iam:RemoveRoleFromInstanceProfile</a:t>
            </a:r>
            <a:r>
              <a:rPr lang="en-US" sz="2000" dirty="0"/>
              <a:t>"</a:t>
            </a:r>
          </a:p>
          <a:p>
            <a:r>
              <a:rPr lang="en-US" sz="2000" dirty="0"/>
              <a:t>        "</a:t>
            </a:r>
            <a:r>
              <a:rPr lang="en-US" sz="2000" dirty="0" err="1"/>
              <a:t>iam:TagInstanceProfile</a:t>
            </a:r>
            <a:r>
              <a:rPr lang="en-US" sz="2000" dirty="0"/>
              <a:t>"</a:t>
            </a:r>
          </a:p>
        </p:txBody>
      </p:sp>
      <p:grpSp>
        <p:nvGrpSpPr>
          <p:cNvPr id="6" name="Group 5">
            <a:extLst>
              <a:ext uri="{FF2B5EF4-FFF2-40B4-BE49-F238E27FC236}">
                <a16:creationId xmlns:a16="http://schemas.microsoft.com/office/drawing/2014/main" id="{47B77E01-F880-8D9E-BC50-737B8C8DE264}"/>
              </a:ext>
            </a:extLst>
          </p:cNvPr>
          <p:cNvGrpSpPr/>
          <p:nvPr/>
        </p:nvGrpSpPr>
        <p:grpSpPr>
          <a:xfrm>
            <a:off x="967155" y="4983480"/>
            <a:ext cx="10119946" cy="1231697"/>
            <a:chOff x="1926399" y="-1249894"/>
            <a:chExt cx="11163186" cy="1652516"/>
          </a:xfrm>
        </p:grpSpPr>
        <p:sp>
          <p:nvSpPr>
            <p:cNvPr id="7" name="Parallelogram 6">
              <a:extLst>
                <a:ext uri="{FF2B5EF4-FFF2-40B4-BE49-F238E27FC236}">
                  <a16:creationId xmlns:a16="http://schemas.microsoft.com/office/drawing/2014/main" id="{91476D12-0329-892B-C7EE-BDE214E5B410}"/>
                </a:ext>
              </a:extLst>
            </p:cNvPr>
            <p:cNvSpPr/>
            <p:nvPr/>
          </p:nvSpPr>
          <p:spPr>
            <a:xfrm>
              <a:off x="1926399" y="-1249894"/>
              <a:ext cx="11163186" cy="1427349"/>
            </a:xfrm>
            <a:prstGeom prst="parallelogram">
              <a:avLst>
                <a:gd name="adj" fmla="val 24987"/>
              </a:avLst>
            </a:prstGeom>
            <a:solidFill>
              <a:srgbClr val="000000">
                <a:alpha val="52941"/>
              </a:srgbClr>
            </a:solidFill>
            <a:ln w="57150" cap="flat" cmpd="sng" algn="ctr">
              <a:solidFill>
                <a:schemeClr val="accent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US" sz="1800" b="0" i="1" u="none" strike="noStrike" kern="0" cap="none" spc="0" normalizeH="0" baseline="0" noProof="0" dirty="0">
                <a:ln>
                  <a:noFill/>
                </a:ln>
                <a:solidFill>
                  <a:srgbClr val="000000"/>
                </a:solidFill>
                <a:effectLst/>
                <a:uLnTx/>
                <a:uFillTx/>
                <a:latin typeface="Amazon Ember"/>
                <a:ea typeface="+mn-ea"/>
                <a:cs typeface="+mn-cs"/>
              </a:endParaRPr>
            </a:p>
          </p:txBody>
        </p:sp>
        <p:sp>
          <p:nvSpPr>
            <p:cNvPr id="8" name="TextBox 7">
              <a:extLst>
                <a:ext uri="{FF2B5EF4-FFF2-40B4-BE49-F238E27FC236}">
                  <a16:creationId xmlns:a16="http://schemas.microsoft.com/office/drawing/2014/main" id="{DCA09BA4-876D-F82C-07AA-5A859E9725CF}"/>
                </a:ext>
              </a:extLst>
            </p:cNvPr>
            <p:cNvSpPr txBox="1"/>
            <p:nvPr/>
          </p:nvSpPr>
          <p:spPr>
            <a:xfrm>
              <a:off x="2440428" y="-1008225"/>
              <a:ext cx="9976713" cy="1410847"/>
            </a:xfrm>
            <a:prstGeom prst="rect">
              <a:avLst/>
            </a:prstGeom>
            <a:noFill/>
          </p:spPr>
          <p:txBody>
            <a:bodyPr wrap="square" lIns="0" rtlCol="0">
              <a:spAutoFit/>
            </a:bodyPr>
            <a:lstStyle/>
            <a:p>
              <a:pPr>
                <a:spcAft>
                  <a:spcPts val="1000"/>
                </a:spcAft>
                <a:defRPr/>
              </a:pPr>
              <a:r>
                <a:rPr lang="en-GB" b="1" i="1" dirty="0"/>
                <a:t>Why</a:t>
              </a:r>
              <a:r>
                <a:rPr lang="en-GB" dirty="0"/>
                <a:t>? </a:t>
              </a:r>
              <a:r>
                <a:rPr lang="en-GB" dirty="0" err="1"/>
                <a:t>Karpenter</a:t>
              </a:r>
              <a:r>
                <a:rPr lang="en-GB" dirty="0"/>
                <a:t> will now auto-generate the instance profile in your EC2NodeClass, given the role that you specify in the EC2NodeClass.</a:t>
              </a:r>
            </a:p>
            <a:p>
              <a:pPr marL="0" marR="0" lvl="0" indent="0" defTabSz="914400" eaLnBrk="1" fontAlgn="auto" latinLnBrk="0" hangingPunct="1">
                <a:lnSpc>
                  <a:spcPct val="100000"/>
                </a:lnSpc>
                <a:spcBef>
                  <a:spcPts val="0"/>
                </a:spcBef>
                <a:spcAft>
                  <a:spcPts val="1000"/>
                </a:spcAft>
                <a:buClrTx/>
                <a:buSzTx/>
                <a:buFontTx/>
                <a:buNone/>
                <a:tabLst/>
                <a:defRPr/>
              </a:pPr>
              <a:endParaRPr kumimoji="0" lang="en-US" b="0" i="0" u="none" strike="noStrike" kern="0" cap="none" spc="0" normalizeH="0" baseline="0" noProof="0" dirty="0">
                <a:ln>
                  <a:noFill/>
                </a:ln>
                <a:solidFill>
                  <a:prstClr val="white"/>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extLst>
      <p:ext uri="{BB962C8B-B14F-4D97-AF65-F5344CB8AC3E}">
        <p14:creationId xmlns:p14="http://schemas.microsoft.com/office/powerpoint/2010/main" val="5734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AWS IAM Permissions</a:t>
            </a:r>
          </a:p>
        </p:txBody>
      </p:sp>
      <p:sp>
        <p:nvSpPr>
          <p:cNvPr id="3" name="Content Placeholder 2">
            <a:extLst>
              <a:ext uri="{FF2B5EF4-FFF2-40B4-BE49-F238E27FC236}">
                <a16:creationId xmlns:a16="http://schemas.microsoft.com/office/drawing/2014/main" id="{7FDA4513-217B-87F8-C3FD-A8089581D5C3}"/>
              </a:ext>
            </a:extLst>
          </p:cNvPr>
          <p:cNvSpPr>
            <a:spLocks noGrp="1"/>
          </p:cNvSpPr>
          <p:nvPr>
            <p:ph idx="1"/>
          </p:nvPr>
        </p:nvSpPr>
        <p:spPr>
          <a:xfrm>
            <a:off x="304801" y="1485900"/>
            <a:ext cx="11582400" cy="1089529"/>
          </a:xfrm>
        </p:spPr>
        <p:txBody>
          <a:bodyPr/>
          <a:lstStyle/>
          <a:p>
            <a:r>
              <a:rPr lang="en-US" sz="2400" dirty="0"/>
              <a:t>Note: if transitioning between alpha and beta consider the IAM Condition request name change, suggest adding a beta and alpha IAM policies to the IAM role used by the </a:t>
            </a:r>
            <a:r>
              <a:rPr lang="en-US" sz="2400" dirty="0" err="1"/>
              <a:t>Karpenter</a:t>
            </a:r>
            <a:r>
              <a:rPr lang="en-US" sz="2400" dirty="0"/>
              <a:t> controller:</a:t>
            </a:r>
          </a:p>
        </p:txBody>
      </p:sp>
      <p:pic>
        <p:nvPicPr>
          <p:cNvPr id="4" name="Picture 3">
            <a:extLst>
              <a:ext uri="{FF2B5EF4-FFF2-40B4-BE49-F238E27FC236}">
                <a16:creationId xmlns:a16="http://schemas.microsoft.com/office/drawing/2014/main" id="{A0BDB4C0-9356-4422-71CC-6710A1142A59}"/>
              </a:ext>
            </a:extLst>
          </p:cNvPr>
          <p:cNvPicPr>
            <a:picLocks noChangeAspect="1"/>
          </p:cNvPicPr>
          <p:nvPr/>
        </p:nvPicPr>
        <p:blipFill>
          <a:blip r:embed="rId2"/>
          <a:stretch>
            <a:fillRect/>
          </a:stretch>
        </p:blipFill>
        <p:spPr>
          <a:xfrm>
            <a:off x="2820376" y="4839216"/>
            <a:ext cx="6578601" cy="1106681"/>
          </a:xfrm>
          <a:prstGeom prst="rect">
            <a:avLst/>
          </a:prstGeom>
        </p:spPr>
      </p:pic>
      <p:pic>
        <p:nvPicPr>
          <p:cNvPr id="5" name="Picture 4">
            <a:extLst>
              <a:ext uri="{FF2B5EF4-FFF2-40B4-BE49-F238E27FC236}">
                <a16:creationId xmlns:a16="http://schemas.microsoft.com/office/drawing/2014/main" id="{CC8698F5-E9D1-CFBE-E27A-DA7FF8C5B577}"/>
              </a:ext>
            </a:extLst>
          </p:cNvPr>
          <p:cNvPicPr>
            <a:picLocks noChangeAspect="1"/>
          </p:cNvPicPr>
          <p:nvPr/>
        </p:nvPicPr>
        <p:blipFill>
          <a:blip r:embed="rId3"/>
          <a:stretch>
            <a:fillRect/>
          </a:stretch>
        </p:blipFill>
        <p:spPr>
          <a:xfrm>
            <a:off x="1002322" y="3051318"/>
            <a:ext cx="6854545" cy="942500"/>
          </a:xfrm>
          <a:prstGeom prst="rect">
            <a:avLst/>
          </a:prstGeom>
        </p:spPr>
      </p:pic>
      <p:sp>
        <p:nvSpPr>
          <p:cNvPr id="6" name="Rectangle 5">
            <a:extLst>
              <a:ext uri="{FF2B5EF4-FFF2-40B4-BE49-F238E27FC236}">
                <a16:creationId xmlns:a16="http://schemas.microsoft.com/office/drawing/2014/main" id="{DA8AF1EC-7025-1F90-A12F-1CEB8E5E2531}"/>
              </a:ext>
            </a:extLst>
          </p:cNvPr>
          <p:cNvSpPr/>
          <p:nvPr/>
        </p:nvSpPr>
        <p:spPr>
          <a:xfrm>
            <a:off x="4882661" y="3388890"/>
            <a:ext cx="2974206" cy="427269"/>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7" name="Rectangle 6">
            <a:extLst>
              <a:ext uri="{FF2B5EF4-FFF2-40B4-BE49-F238E27FC236}">
                <a16:creationId xmlns:a16="http://schemas.microsoft.com/office/drawing/2014/main" id="{2F45FCD8-2EBE-E760-3D52-052783B5D251}"/>
              </a:ext>
            </a:extLst>
          </p:cNvPr>
          <p:cNvSpPr/>
          <p:nvPr/>
        </p:nvSpPr>
        <p:spPr>
          <a:xfrm>
            <a:off x="7162799" y="5118560"/>
            <a:ext cx="2174631" cy="427269"/>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cxnSp>
        <p:nvCxnSpPr>
          <p:cNvPr id="8" name="Straight Arrow Connector 7">
            <a:extLst>
              <a:ext uri="{FF2B5EF4-FFF2-40B4-BE49-F238E27FC236}">
                <a16:creationId xmlns:a16="http://schemas.microsoft.com/office/drawing/2014/main" id="{D135B73B-435C-154E-6CF4-871BAC07242F}"/>
              </a:ext>
            </a:extLst>
          </p:cNvPr>
          <p:cNvCxnSpPr>
            <a:cxnSpLocks/>
          </p:cNvCxnSpPr>
          <p:nvPr/>
        </p:nvCxnSpPr>
        <p:spPr>
          <a:xfrm>
            <a:off x="6369764" y="3946725"/>
            <a:ext cx="1683989" cy="1020929"/>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69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E3C-B611-AE97-03FC-2DE9891A29C1}"/>
              </a:ext>
            </a:extLst>
          </p:cNvPr>
          <p:cNvSpPr>
            <a:spLocks noGrp="1"/>
          </p:cNvSpPr>
          <p:nvPr>
            <p:ph type="title"/>
          </p:nvPr>
        </p:nvSpPr>
        <p:spPr/>
        <p:txBody>
          <a:bodyPr/>
          <a:lstStyle/>
          <a:p>
            <a:r>
              <a:rPr lang="en-US" dirty="0"/>
              <a:t>Change in Pod annotations to control voluntary disruptions </a:t>
            </a:r>
          </a:p>
        </p:txBody>
      </p:sp>
      <p:sp>
        <p:nvSpPr>
          <p:cNvPr id="9" name="TextBox 8">
            <a:extLst>
              <a:ext uri="{FF2B5EF4-FFF2-40B4-BE49-F238E27FC236}">
                <a16:creationId xmlns:a16="http://schemas.microsoft.com/office/drawing/2014/main" id="{B38A0A6A-BE87-5F19-FE95-8AD14BAC8875}"/>
              </a:ext>
            </a:extLst>
          </p:cNvPr>
          <p:cNvSpPr txBox="1"/>
          <p:nvPr/>
        </p:nvSpPr>
        <p:spPr>
          <a:xfrm>
            <a:off x="929053" y="2743200"/>
            <a:ext cx="4582986" cy="1200329"/>
          </a:xfrm>
          <a:prstGeom prst="rect">
            <a:avLst/>
          </a:prstGeom>
          <a:noFill/>
        </p:spPr>
        <p:txBody>
          <a:bodyPr wrap="none" lIns="0" rIns="0" rtlCol="0">
            <a:spAutoFit/>
          </a:bodyPr>
          <a:lstStyle/>
          <a:p>
            <a:r>
              <a:rPr lang="en-GB" sz="2400" dirty="0" err="1"/>
              <a:t>karpenter.sh</a:t>
            </a:r>
            <a:r>
              <a:rPr lang="en-GB" sz="2400" dirty="0"/>
              <a:t>/do-not-evict</a:t>
            </a:r>
          </a:p>
          <a:p>
            <a:endParaRPr lang="en-GB" sz="2400" dirty="0"/>
          </a:p>
          <a:p>
            <a:r>
              <a:rPr lang="en-GB" sz="2400" dirty="0" err="1"/>
              <a:t>karpenter.sh</a:t>
            </a:r>
            <a:r>
              <a:rPr lang="en-GB" sz="2400" dirty="0"/>
              <a:t>/do-not-consolidate</a:t>
            </a:r>
            <a:endParaRPr lang="en-US" sz="2400" dirty="0" err="1"/>
          </a:p>
        </p:txBody>
      </p:sp>
      <p:sp>
        <p:nvSpPr>
          <p:cNvPr id="11" name="TextBox 10">
            <a:extLst>
              <a:ext uri="{FF2B5EF4-FFF2-40B4-BE49-F238E27FC236}">
                <a16:creationId xmlns:a16="http://schemas.microsoft.com/office/drawing/2014/main" id="{5F367C68-4168-AD60-B77A-E0300EFF252D}"/>
              </a:ext>
            </a:extLst>
          </p:cNvPr>
          <p:cNvSpPr txBox="1"/>
          <p:nvPr/>
        </p:nvSpPr>
        <p:spPr>
          <a:xfrm>
            <a:off x="7016261" y="3050875"/>
            <a:ext cx="5268790" cy="461665"/>
          </a:xfrm>
          <a:prstGeom prst="rect">
            <a:avLst/>
          </a:prstGeom>
          <a:noFill/>
        </p:spPr>
        <p:txBody>
          <a:bodyPr wrap="square">
            <a:spAutoFit/>
          </a:bodyPr>
          <a:lstStyle/>
          <a:p>
            <a:r>
              <a:rPr lang="en-GB" sz="2400" dirty="0" err="1"/>
              <a:t>karpenter.sh</a:t>
            </a:r>
            <a:r>
              <a:rPr lang="en-GB" sz="2400" dirty="0"/>
              <a:t>/do-not-disrupt </a:t>
            </a:r>
            <a:endParaRPr lang="en-US" sz="2400" dirty="0"/>
          </a:p>
        </p:txBody>
      </p:sp>
      <p:cxnSp>
        <p:nvCxnSpPr>
          <p:cNvPr id="14" name="Straight Arrow Connector 13">
            <a:extLst>
              <a:ext uri="{FF2B5EF4-FFF2-40B4-BE49-F238E27FC236}">
                <a16:creationId xmlns:a16="http://schemas.microsoft.com/office/drawing/2014/main" id="{20F36040-AABA-ECA5-526E-1AF3E7B3175B}"/>
              </a:ext>
            </a:extLst>
          </p:cNvPr>
          <p:cNvCxnSpPr>
            <a:cxnSpLocks/>
          </p:cNvCxnSpPr>
          <p:nvPr/>
        </p:nvCxnSpPr>
        <p:spPr>
          <a:xfrm>
            <a:off x="5838093" y="3295896"/>
            <a:ext cx="958360" cy="0"/>
          </a:xfrm>
          <a:prstGeom prst="straightConnector1">
            <a:avLst/>
          </a:prstGeom>
          <a:ln w="508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8C5BC8-D855-EAB4-4744-3D341C90582E}"/>
              </a:ext>
            </a:extLst>
          </p:cNvPr>
          <p:cNvSpPr txBox="1"/>
          <p:nvPr/>
        </p:nvSpPr>
        <p:spPr>
          <a:xfrm>
            <a:off x="639149" y="4214651"/>
            <a:ext cx="968215" cy="369332"/>
          </a:xfrm>
          <a:prstGeom prst="rect">
            <a:avLst/>
          </a:prstGeom>
          <a:noFill/>
        </p:spPr>
        <p:txBody>
          <a:bodyPr wrap="none" lIns="0" rIns="0" rtlCol="0">
            <a:spAutoFit/>
          </a:bodyPr>
          <a:lstStyle/>
          <a:p>
            <a:pPr algn="ctr"/>
            <a:r>
              <a:rPr lang="en-US" dirty="0"/>
              <a:t>v1alpha5</a:t>
            </a:r>
          </a:p>
        </p:txBody>
      </p:sp>
      <p:sp>
        <p:nvSpPr>
          <p:cNvPr id="20" name="TextBox 19">
            <a:extLst>
              <a:ext uri="{FF2B5EF4-FFF2-40B4-BE49-F238E27FC236}">
                <a16:creationId xmlns:a16="http://schemas.microsoft.com/office/drawing/2014/main" id="{9E5E6E75-A56C-506E-CE66-E45BE8ACD292}"/>
              </a:ext>
            </a:extLst>
          </p:cNvPr>
          <p:cNvSpPr txBox="1"/>
          <p:nvPr/>
        </p:nvSpPr>
        <p:spPr>
          <a:xfrm>
            <a:off x="6925243" y="4214651"/>
            <a:ext cx="854401" cy="369332"/>
          </a:xfrm>
          <a:prstGeom prst="rect">
            <a:avLst/>
          </a:prstGeom>
          <a:noFill/>
        </p:spPr>
        <p:txBody>
          <a:bodyPr wrap="none" lIns="0" rIns="0" rtlCol="0">
            <a:spAutoFit/>
          </a:bodyPr>
          <a:lstStyle/>
          <a:p>
            <a:pPr algn="ctr"/>
            <a:r>
              <a:rPr lang="en-US" dirty="0"/>
              <a:t>v1beta1</a:t>
            </a:r>
          </a:p>
        </p:txBody>
      </p:sp>
      <p:sp>
        <p:nvSpPr>
          <p:cNvPr id="21" name="Rectangle 20">
            <a:extLst>
              <a:ext uri="{FF2B5EF4-FFF2-40B4-BE49-F238E27FC236}">
                <a16:creationId xmlns:a16="http://schemas.microsoft.com/office/drawing/2014/main" id="{090095B0-6DD1-424F-CE0A-174AE8408238}"/>
              </a:ext>
            </a:extLst>
          </p:cNvPr>
          <p:cNvSpPr/>
          <p:nvPr/>
        </p:nvSpPr>
        <p:spPr>
          <a:xfrm>
            <a:off x="639149" y="2502639"/>
            <a:ext cx="4979136" cy="1656117"/>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
        <p:nvSpPr>
          <p:cNvPr id="22" name="Rectangle 21">
            <a:extLst>
              <a:ext uri="{FF2B5EF4-FFF2-40B4-BE49-F238E27FC236}">
                <a16:creationId xmlns:a16="http://schemas.microsoft.com/office/drawing/2014/main" id="{84E772B5-D04A-52F8-3C85-48235B9392DD}"/>
              </a:ext>
            </a:extLst>
          </p:cNvPr>
          <p:cNvSpPr/>
          <p:nvPr/>
        </p:nvSpPr>
        <p:spPr>
          <a:xfrm>
            <a:off x="6910015" y="2515305"/>
            <a:ext cx="4642836" cy="1656117"/>
          </a:xfrm>
          <a:prstGeom prst="rect">
            <a:avLst/>
          </a:prstGeom>
          <a:noFill/>
          <a:ln w="412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err="1"/>
          </a:p>
        </p:txBody>
      </p:sp>
    </p:spTree>
    <p:extLst>
      <p:ext uri="{BB962C8B-B14F-4D97-AF65-F5344CB8AC3E}">
        <p14:creationId xmlns:p14="http://schemas.microsoft.com/office/powerpoint/2010/main" val="41183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A455C-B8DD-604B-A445-EE657A91823B}"/>
              </a:ext>
            </a:extLst>
          </p:cNvPr>
          <p:cNvSpPr>
            <a:spLocks noGrp="1"/>
          </p:cNvSpPr>
          <p:nvPr>
            <p:ph type="title"/>
          </p:nvPr>
        </p:nvSpPr>
        <p:spPr/>
        <p:txBody>
          <a:bodyPr/>
          <a:lstStyle/>
          <a:p>
            <a:r>
              <a:rPr lang="en-US" sz="3200" dirty="0"/>
              <a:t>Right sized scaling</a:t>
            </a:r>
            <a:endParaRPr lang="en-US" dirty="0"/>
          </a:p>
        </p:txBody>
      </p:sp>
      <p:sp>
        <p:nvSpPr>
          <p:cNvPr id="11" name="TextBox 10">
            <a:extLst>
              <a:ext uri="{FF2B5EF4-FFF2-40B4-BE49-F238E27FC236}">
                <a16:creationId xmlns:a16="http://schemas.microsoft.com/office/drawing/2014/main" id="{77253550-6770-654B-990F-B9533489BC09}"/>
              </a:ext>
            </a:extLst>
          </p:cNvPr>
          <p:cNvSpPr txBox="1"/>
          <p:nvPr/>
        </p:nvSpPr>
        <p:spPr>
          <a:xfrm>
            <a:off x="2301841" y="2079353"/>
            <a:ext cx="8875025" cy="584775"/>
          </a:xfrm>
          <a:prstGeom prst="rect">
            <a:avLst/>
          </a:prstGeom>
          <a:noFill/>
        </p:spPr>
        <p:txBody>
          <a:bodyPr wrap="square" lIns="0" rtlCol="0">
            <a:spAutoFit/>
          </a:bodyPr>
          <a:lstStyle/>
          <a:p>
            <a:r>
              <a:rPr lang="en-US" dirty="0"/>
              <a:t>Application first infrastructure</a:t>
            </a:r>
          </a:p>
          <a:p>
            <a:r>
              <a:rPr lang="en-US" sz="1400" i="1" dirty="0"/>
              <a:t>Node provisioning based on Pod requirements, improving application availability by responding faster</a:t>
            </a:r>
          </a:p>
        </p:txBody>
      </p:sp>
      <p:grpSp>
        <p:nvGrpSpPr>
          <p:cNvPr id="53" name="Graphic 4">
            <a:extLst>
              <a:ext uri="{FF2B5EF4-FFF2-40B4-BE49-F238E27FC236}">
                <a16:creationId xmlns:a16="http://schemas.microsoft.com/office/drawing/2014/main" id="{31BDF283-3176-E845-B4C4-A81FEB18922F}"/>
              </a:ext>
            </a:extLst>
          </p:cNvPr>
          <p:cNvGrpSpPr>
            <a:grpSpLocks noChangeAspect="1"/>
          </p:cNvGrpSpPr>
          <p:nvPr/>
        </p:nvGrpSpPr>
        <p:grpSpPr>
          <a:xfrm>
            <a:off x="698333" y="1914541"/>
            <a:ext cx="914400" cy="849639"/>
            <a:chOff x="1300375" y="2724887"/>
            <a:chExt cx="1669095" cy="1561857"/>
          </a:xfrm>
          <a:noFill/>
        </p:grpSpPr>
        <p:grpSp>
          <p:nvGrpSpPr>
            <p:cNvPr id="54" name="Graphic 4">
              <a:extLst>
                <a:ext uri="{FF2B5EF4-FFF2-40B4-BE49-F238E27FC236}">
                  <a16:creationId xmlns:a16="http://schemas.microsoft.com/office/drawing/2014/main" id="{4FEF7165-6320-AE4C-9C7C-F2164D0E3AAD}"/>
                </a:ext>
              </a:extLst>
            </p:cNvPr>
            <p:cNvGrpSpPr/>
            <p:nvPr/>
          </p:nvGrpSpPr>
          <p:grpSpPr>
            <a:xfrm>
              <a:off x="1300375" y="2724887"/>
              <a:ext cx="1669095" cy="1561857"/>
              <a:chOff x="1300375" y="2724887"/>
              <a:chExt cx="1669095" cy="1561857"/>
            </a:xfrm>
            <a:noFill/>
          </p:grpSpPr>
          <p:grpSp>
            <p:nvGrpSpPr>
              <p:cNvPr id="59" name="Graphic 4">
                <a:extLst>
                  <a:ext uri="{FF2B5EF4-FFF2-40B4-BE49-F238E27FC236}">
                    <a16:creationId xmlns:a16="http://schemas.microsoft.com/office/drawing/2014/main" id="{3D35267F-8352-054B-90E1-764B8B850AFB}"/>
                  </a:ext>
                </a:extLst>
              </p:cNvPr>
              <p:cNvGrpSpPr/>
              <p:nvPr/>
            </p:nvGrpSpPr>
            <p:grpSpPr>
              <a:xfrm>
                <a:off x="1300375" y="2724887"/>
                <a:ext cx="1669095" cy="1561857"/>
                <a:chOff x="1300375" y="2724887"/>
                <a:chExt cx="1669095" cy="1561857"/>
              </a:xfrm>
              <a:noFill/>
            </p:grpSpPr>
            <p:sp>
              <p:nvSpPr>
                <p:cNvPr id="68" name="Freeform 67">
                  <a:extLst>
                    <a:ext uri="{FF2B5EF4-FFF2-40B4-BE49-F238E27FC236}">
                      <a16:creationId xmlns:a16="http://schemas.microsoft.com/office/drawing/2014/main" id="{AFF0ECEF-ED97-C944-AC2D-85448A1A66EB}"/>
                    </a:ext>
                  </a:extLst>
                </p:cNvPr>
                <p:cNvSpPr/>
                <p:nvPr/>
              </p:nvSpPr>
              <p:spPr>
                <a:xfrm>
                  <a:off x="1546705" y="3542447"/>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69" name="Freeform 68">
                  <a:extLst>
                    <a:ext uri="{FF2B5EF4-FFF2-40B4-BE49-F238E27FC236}">
                      <a16:creationId xmlns:a16="http://schemas.microsoft.com/office/drawing/2014/main" id="{C87E445B-FC32-3B4B-9376-B8E0034DFA9C}"/>
                    </a:ext>
                  </a:extLst>
                </p:cNvPr>
                <p:cNvSpPr/>
                <p:nvPr/>
              </p:nvSpPr>
              <p:spPr>
                <a:xfrm>
                  <a:off x="1546705" y="3279129"/>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0" name="Freeform 69">
                  <a:extLst>
                    <a:ext uri="{FF2B5EF4-FFF2-40B4-BE49-F238E27FC236}">
                      <a16:creationId xmlns:a16="http://schemas.microsoft.com/office/drawing/2014/main" id="{3E271BA3-25E8-6C4D-A8D2-DC4CB0049C2B}"/>
                    </a:ext>
                  </a:extLst>
                </p:cNvPr>
                <p:cNvSpPr/>
                <p:nvPr/>
              </p:nvSpPr>
              <p:spPr>
                <a:xfrm>
                  <a:off x="1954423" y="2861855"/>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1" name="Freeform 70">
                  <a:extLst>
                    <a:ext uri="{FF2B5EF4-FFF2-40B4-BE49-F238E27FC236}">
                      <a16:creationId xmlns:a16="http://schemas.microsoft.com/office/drawing/2014/main" id="{2387DBA3-F258-0A4E-B3BB-5313BDEF7E76}"/>
                    </a:ext>
                  </a:extLst>
                </p:cNvPr>
                <p:cNvSpPr/>
                <p:nvPr/>
              </p:nvSpPr>
              <p:spPr>
                <a:xfrm>
                  <a:off x="2212432" y="2861855"/>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2" name="Freeform 71">
                  <a:extLst>
                    <a:ext uri="{FF2B5EF4-FFF2-40B4-BE49-F238E27FC236}">
                      <a16:creationId xmlns:a16="http://schemas.microsoft.com/office/drawing/2014/main" id="{F7B20670-71E3-7C43-99D4-701D0399B296}"/>
                    </a:ext>
                  </a:extLst>
                </p:cNvPr>
                <p:cNvSpPr/>
                <p:nvPr/>
              </p:nvSpPr>
              <p:spPr>
                <a:xfrm>
                  <a:off x="2636076" y="3264264"/>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3" name="Freeform 72">
                  <a:extLst>
                    <a:ext uri="{FF2B5EF4-FFF2-40B4-BE49-F238E27FC236}">
                      <a16:creationId xmlns:a16="http://schemas.microsoft.com/office/drawing/2014/main" id="{94DD6E4F-D38F-7146-9275-0F2A44DD0FB8}"/>
                    </a:ext>
                  </a:extLst>
                </p:cNvPr>
                <p:cNvSpPr/>
                <p:nvPr/>
              </p:nvSpPr>
              <p:spPr>
                <a:xfrm>
                  <a:off x="2636076" y="3538200"/>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4" name="Freeform 73">
                  <a:extLst>
                    <a:ext uri="{FF2B5EF4-FFF2-40B4-BE49-F238E27FC236}">
                      <a16:creationId xmlns:a16="http://schemas.microsoft.com/office/drawing/2014/main" id="{5A585650-E76B-814B-8EDF-EC4BA78C3241}"/>
                    </a:ext>
                  </a:extLst>
                </p:cNvPr>
                <p:cNvSpPr/>
                <p:nvPr/>
              </p:nvSpPr>
              <p:spPr>
                <a:xfrm>
                  <a:off x="1954423" y="3952288"/>
                  <a:ext cx="95558" cy="95558"/>
                </a:xfrm>
                <a:custGeom>
                  <a:avLst/>
                  <a:gdLst>
                    <a:gd name="connsiteX0" fmla="*/ 95559 w 95558"/>
                    <a:gd name="connsiteY0" fmla="*/ 47780 h 95558"/>
                    <a:gd name="connsiteX1" fmla="*/ 47779 w 95558"/>
                    <a:gd name="connsiteY1" fmla="*/ 95559 h 95558"/>
                    <a:gd name="connsiteX2" fmla="*/ 0 w 95558"/>
                    <a:gd name="connsiteY2" fmla="*/ 47780 h 95558"/>
                    <a:gd name="connsiteX3" fmla="*/ 47779 w 95558"/>
                    <a:gd name="connsiteY3" fmla="*/ 0 h 95558"/>
                    <a:gd name="connsiteX4" fmla="*/ 95559 w 95558"/>
                    <a:gd name="connsiteY4" fmla="*/ 47780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80"/>
                      </a:moveTo>
                      <a:cubicBezTo>
                        <a:pt x="95559" y="74167"/>
                        <a:pt x="74167" y="95559"/>
                        <a:pt x="47779" y="95559"/>
                      </a:cubicBezTo>
                      <a:cubicBezTo>
                        <a:pt x="21392" y="95559"/>
                        <a:pt x="0" y="74167"/>
                        <a:pt x="0" y="47780"/>
                      </a:cubicBezTo>
                      <a:cubicBezTo>
                        <a:pt x="0" y="21392"/>
                        <a:pt x="21392" y="0"/>
                        <a:pt x="47779" y="0"/>
                      </a:cubicBezTo>
                      <a:cubicBezTo>
                        <a:pt x="74167" y="0"/>
                        <a:pt x="95559" y="21392"/>
                        <a:pt x="95559" y="47780"/>
                      </a:cubicBezTo>
                      <a:close/>
                    </a:path>
                  </a:pathLst>
                </a:custGeom>
                <a:noFill/>
                <a:ln w="19050" cap="flat">
                  <a:solidFill>
                    <a:schemeClr val="accent2"/>
                  </a:solidFill>
                  <a:prstDash val="solid"/>
                  <a:round/>
                </a:ln>
              </p:spPr>
              <p:txBody>
                <a:bodyPr rtlCol="0" anchor="ctr"/>
                <a:lstStyle/>
                <a:p>
                  <a:endParaRPr lang="en-ES" sz="1500"/>
                </a:p>
              </p:txBody>
            </p:sp>
            <p:sp>
              <p:nvSpPr>
                <p:cNvPr id="75" name="Freeform 74">
                  <a:extLst>
                    <a:ext uri="{FF2B5EF4-FFF2-40B4-BE49-F238E27FC236}">
                      <a16:creationId xmlns:a16="http://schemas.microsoft.com/office/drawing/2014/main" id="{EE1A97C3-AF4F-3F4C-B594-86177840E60A}"/>
                    </a:ext>
                  </a:extLst>
                </p:cNvPr>
                <p:cNvSpPr/>
                <p:nvPr/>
              </p:nvSpPr>
              <p:spPr>
                <a:xfrm>
                  <a:off x="2232605" y="3952288"/>
                  <a:ext cx="95558" cy="95558"/>
                </a:xfrm>
                <a:custGeom>
                  <a:avLst/>
                  <a:gdLst>
                    <a:gd name="connsiteX0" fmla="*/ 95559 w 95558"/>
                    <a:gd name="connsiteY0" fmla="*/ 47780 h 95558"/>
                    <a:gd name="connsiteX1" fmla="*/ 47779 w 95558"/>
                    <a:gd name="connsiteY1" fmla="*/ 95559 h 95558"/>
                    <a:gd name="connsiteX2" fmla="*/ 0 w 95558"/>
                    <a:gd name="connsiteY2" fmla="*/ 47780 h 95558"/>
                    <a:gd name="connsiteX3" fmla="*/ 47779 w 95558"/>
                    <a:gd name="connsiteY3" fmla="*/ 0 h 95558"/>
                    <a:gd name="connsiteX4" fmla="*/ 95559 w 95558"/>
                    <a:gd name="connsiteY4" fmla="*/ 47780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80"/>
                      </a:moveTo>
                      <a:cubicBezTo>
                        <a:pt x="95559" y="74167"/>
                        <a:pt x="74167" y="95559"/>
                        <a:pt x="47779" y="95559"/>
                      </a:cubicBezTo>
                      <a:cubicBezTo>
                        <a:pt x="21392" y="95559"/>
                        <a:pt x="0" y="74167"/>
                        <a:pt x="0" y="47780"/>
                      </a:cubicBezTo>
                      <a:cubicBezTo>
                        <a:pt x="0" y="21392"/>
                        <a:pt x="21392" y="0"/>
                        <a:pt x="47779" y="0"/>
                      </a:cubicBezTo>
                      <a:cubicBezTo>
                        <a:pt x="74167" y="0"/>
                        <a:pt x="95559" y="21392"/>
                        <a:pt x="95559" y="47780"/>
                      </a:cubicBezTo>
                      <a:close/>
                    </a:path>
                  </a:pathLst>
                </a:custGeom>
                <a:noFill/>
                <a:ln w="19050" cap="flat">
                  <a:solidFill>
                    <a:schemeClr val="accent2"/>
                  </a:solidFill>
                  <a:prstDash val="solid"/>
                  <a:round/>
                </a:ln>
              </p:spPr>
              <p:txBody>
                <a:bodyPr rtlCol="0" anchor="ctr"/>
                <a:lstStyle/>
                <a:p>
                  <a:endParaRPr lang="en-ES" sz="1500"/>
                </a:p>
              </p:txBody>
            </p:sp>
            <p:sp>
              <p:nvSpPr>
                <p:cNvPr id="76" name="Freeform 75">
                  <a:extLst>
                    <a:ext uri="{FF2B5EF4-FFF2-40B4-BE49-F238E27FC236}">
                      <a16:creationId xmlns:a16="http://schemas.microsoft.com/office/drawing/2014/main" id="{1FBC28F2-F63F-1A4B-9AE1-790BF8CFC2D6}"/>
                    </a:ext>
                  </a:extLst>
                </p:cNvPr>
                <p:cNvSpPr/>
                <p:nvPr/>
              </p:nvSpPr>
              <p:spPr>
                <a:xfrm>
                  <a:off x="2810206" y="2724887"/>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7"/>
                        <a:pt x="88126" y="60521"/>
                        <a:pt x="121041" y="60521"/>
                      </a:cubicBezTo>
                      <a:lnTo>
                        <a:pt x="121041" y="60521"/>
                      </a:lnTo>
                      <a:lnTo>
                        <a:pt x="121041" y="60521"/>
                      </a:lnTo>
                      <a:cubicBezTo>
                        <a:pt x="88126" y="59459"/>
                        <a:pt x="60521" y="87065"/>
                        <a:pt x="60521" y="121041"/>
                      </a:cubicBezTo>
                      <a:lnTo>
                        <a:pt x="60521" y="121041"/>
                      </a:lnTo>
                      <a:close/>
                    </a:path>
                  </a:pathLst>
                </a:custGeom>
                <a:noFill/>
                <a:ln w="19050" cap="flat">
                  <a:solidFill>
                    <a:schemeClr val="accent2"/>
                  </a:solidFill>
                  <a:prstDash val="solid"/>
                  <a:round/>
                </a:ln>
              </p:spPr>
              <p:txBody>
                <a:bodyPr rtlCol="0" anchor="ctr"/>
                <a:lstStyle/>
                <a:p>
                  <a:endParaRPr lang="en-ES" sz="1500"/>
                </a:p>
              </p:txBody>
            </p:sp>
            <p:sp>
              <p:nvSpPr>
                <p:cNvPr id="77" name="Freeform 76">
                  <a:extLst>
                    <a:ext uri="{FF2B5EF4-FFF2-40B4-BE49-F238E27FC236}">
                      <a16:creationId xmlns:a16="http://schemas.microsoft.com/office/drawing/2014/main" id="{471C8495-B1C7-9848-BFEC-F5F753ADFE51}"/>
                    </a:ext>
                  </a:extLst>
                </p:cNvPr>
                <p:cNvSpPr/>
                <p:nvPr/>
              </p:nvSpPr>
              <p:spPr>
                <a:xfrm>
                  <a:off x="1300375" y="3327970"/>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7" y="60521"/>
                        <a:pt x="60521" y="32915"/>
                        <a:pt x="60521" y="0"/>
                      </a:cubicBezTo>
                      <a:lnTo>
                        <a:pt x="60521" y="0"/>
                      </a:lnTo>
                      <a:lnTo>
                        <a:pt x="60521" y="0"/>
                      </a:lnTo>
                      <a:cubicBezTo>
                        <a:pt x="60521" y="33976"/>
                        <a:pt x="88127" y="60521"/>
                        <a:pt x="121041" y="60521"/>
                      </a:cubicBezTo>
                      <a:lnTo>
                        <a:pt x="121041" y="60521"/>
                      </a:lnTo>
                      <a:lnTo>
                        <a:pt x="121041" y="60521"/>
                      </a:lnTo>
                      <a:cubicBezTo>
                        <a:pt x="88127" y="60521"/>
                        <a:pt x="60521" y="88126"/>
                        <a:pt x="60521" y="121041"/>
                      </a:cubicBezTo>
                      <a:lnTo>
                        <a:pt x="60521" y="121041"/>
                      </a:lnTo>
                      <a:close/>
                    </a:path>
                  </a:pathLst>
                </a:custGeom>
                <a:noFill/>
                <a:ln w="19050" cap="flat">
                  <a:solidFill>
                    <a:schemeClr val="accent2"/>
                  </a:solidFill>
                  <a:prstDash val="solid"/>
                  <a:round/>
                </a:ln>
              </p:spPr>
              <p:txBody>
                <a:bodyPr rtlCol="0" anchor="ctr"/>
                <a:lstStyle/>
                <a:p>
                  <a:endParaRPr lang="en-ES" sz="1500" dirty="0"/>
                </a:p>
              </p:txBody>
            </p:sp>
            <p:sp>
              <p:nvSpPr>
                <p:cNvPr id="78" name="Freeform 77">
                  <a:extLst>
                    <a:ext uri="{FF2B5EF4-FFF2-40B4-BE49-F238E27FC236}">
                      <a16:creationId xmlns:a16="http://schemas.microsoft.com/office/drawing/2014/main" id="{5CF10001-0F5B-544A-999C-7F557D98B244}"/>
                    </a:ext>
                  </a:extLst>
                </p:cNvPr>
                <p:cNvSpPr/>
                <p:nvPr/>
              </p:nvSpPr>
              <p:spPr>
                <a:xfrm>
                  <a:off x="1300375" y="4025550"/>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7" y="60521"/>
                        <a:pt x="60521" y="32915"/>
                        <a:pt x="60521" y="0"/>
                      </a:cubicBezTo>
                      <a:lnTo>
                        <a:pt x="60521" y="0"/>
                      </a:lnTo>
                      <a:lnTo>
                        <a:pt x="60521" y="0"/>
                      </a:lnTo>
                      <a:cubicBezTo>
                        <a:pt x="60521" y="33976"/>
                        <a:pt x="88127" y="60521"/>
                        <a:pt x="121041" y="60521"/>
                      </a:cubicBezTo>
                      <a:lnTo>
                        <a:pt x="121041" y="60521"/>
                      </a:lnTo>
                      <a:lnTo>
                        <a:pt x="121041" y="60521"/>
                      </a:lnTo>
                      <a:cubicBezTo>
                        <a:pt x="88127" y="60521"/>
                        <a:pt x="60521" y="88127"/>
                        <a:pt x="60521" y="121041"/>
                      </a:cubicBezTo>
                      <a:lnTo>
                        <a:pt x="60521" y="121041"/>
                      </a:lnTo>
                      <a:close/>
                    </a:path>
                  </a:pathLst>
                </a:custGeom>
                <a:noFill/>
                <a:ln w="19050" cap="flat">
                  <a:solidFill>
                    <a:schemeClr val="accent2"/>
                  </a:solidFill>
                  <a:prstDash val="solid"/>
                  <a:round/>
                </a:ln>
              </p:spPr>
              <p:txBody>
                <a:bodyPr rtlCol="0" anchor="ctr"/>
                <a:lstStyle/>
                <a:p>
                  <a:endParaRPr lang="en-ES" sz="1500"/>
                </a:p>
              </p:txBody>
            </p:sp>
            <p:sp>
              <p:nvSpPr>
                <p:cNvPr id="79" name="Freeform 78">
                  <a:extLst>
                    <a:ext uri="{FF2B5EF4-FFF2-40B4-BE49-F238E27FC236}">
                      <a16:creationId xmlns:a16="http://schemas.microsoft.com/office/drawing/2014/main" id="{98DD89A9-0D92-2241-8E3F-E6DBBBD1DE7A}"/>
                    </a:ext>
                  </a:extLst>
                </p:cNvPr>
                <p:cNvSpPr/>
                <p:nvPr/>
              </p:nvSpPr>
              <p:spPr>
                <a:xfrm>
                  <a:off x="2102008" y="4165703"/>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6"/>
                        <a:pt x="88126" y="60521"/>
                        <a:pt x="121041" y="60521"/>
                      </a:cubicBezTo>
                      <a:lnTo>
                        <a:pt x="121041" y="60521"/>
                      </a:lnTo>
                      <a:lnTo>
                        <a:pt x="121041" y="60521"/>
                      </a:lnTo>
                      <a:cubicBezTo>
                        <a:pt x="87065" y="60521"/>
                        <a:pt x="60521" y="88127"/>
                        <a:pt x="60521" y="121041"/>
                      </a:cubicBezTo>
                      <a:lnTo>
                        <a:pt x="60521" y="121041"/>
                      </a:lnTo>
                      <a:close/>
                    </a:path>
                  </a:pathLst>
                </a:custGeom>
                <a:noFill/>
                <a:ln w="19050" cap="flat">
                  <a:solidFill>
                    <a:schemeClr val="accent2"/>
                  </a:solidFill>
                  <a:prstDash val="solid"/>
                  <a:round/>
                </a:ln>
              </p:spPr>
              <p:txBody>
                <a:bodyPr rtlCol="0" anchor="ctr"/>
                <a:lstStyle/>
                <a:p>
                  <a:endParaRPr lang="en-ES" sz="1500" dirty="0"/>
                </a:p>
              </p:txBody>
            </p:sp>
            <p:sp>
              <p:nvSpPr>
                <p:cNvPr id="80" name="Freeform 79">
                  <a:extLst>
                    <a:ext uri="{FF2B5EF4-FFF2-40B4-BE49-F238E27FC236}">
                      <a16:creationId xmlns:a16="http://schemas.microsoft.com/office/drawing/2014/main" id="{AFC8AE44-376F-1E49-8A73-CFC90450F7C3}"/>
                    </a:ext>
                  </a:extLst>
                </p:cNvPr>
                <p:cNvSpPr/>
                <p:nvPr/>
              </p:nvSpPr>
              <p:spPr>
                <a:xfrm>
                  <a:off x="2848429" y="3286561"/>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6"/>
                        <a:pt x="88127" y="60521"/>
                        <a:pt x="121041" y="60521"/>
                      </a:cubicBezTo>
                      <a:lnTo>
                        <a:pt x="121041" y="60521"/>
                      </a:lnTo>
                      <a:lnTo>
                        <a:pt x="121041" y="60521"/>
                      </a:lnTo>
                      <a:cubicBezTo>
                        <a:pt x="87065" y="60521"/>
                        <a:pt x="60521" y="87065"/>
                        <a:pt x="60521" y="121041"/>
                      </a:cubicBezTo>
                      <a:lnTo>
                        <a:pt x="60521" y="121041"/>
                      </a:lnTo>
                      <a:close/>
                    </a:path>
                  </a:pathLst>
                </a:custGeom>
                <a:noFill/>
                <a:ln w="19050" cap="flat">
                  <a:solidFill>
                    <a:schemeClr val="accent2"/>
                  </a:solidFill>
                  <a:prstDash val="solid"/>
                  <a:round/>
                </a:ln>
              </p:spPr>
              <p:txBody>
                <a:bodyPr rtlCol="0" anchor="ctr"/>
                <a:lstStyle/>
                <a:p>
                  <a:endParaRPr lang="en-ES" sz="1500" dirty="0"/>
                </a:p>
              </p:txBody>
            </p:sp>
          </p:grpSp>
          <p:sp>
            <p:nvSpPr>
              <p:cNvPr id="60" name="Freeform 59">
                <a:extLst>
                  <a:ext uri="{FF2B5EF4-FFF2-40B4-BE49-F238E27FC236}">
                    <a16:creationId xmlns:a16="http://schemas.microsoft.com/office/drawing/2014/main" id="{D649E4CC-AE4F-2F45-9121-A5CE08546848}"/>
                  </a:ext>
                </a:extLst>
              </p:cNvPr>
              <p:cNvSpPr/>
              <p:nvPr/>
            </p:nvSpPr>
            <p:spPr>
              <a:xfrm>
                <a:off x="1502781" y="2818879"/>
                <a:ext cx="452703" cy="460250"/>
              </a:xfrm>
              <a:custGeom>
                <a:avLst/>
                <a:gdLst>
                  <a:gd name="connsiteX0" fmla="*/ 452704 w 452703"/>
                  <a:gd name="connsiteY0" fmla="*/ 63150 h 460250"/>
                  <a:gd name="connsiteX1" fmla="*/ 73654 w 452703"/>
                  <a:gd name="connsiteY1" fmla="*/ 37668 h 460250"/>
                  <a:gd name="connsiteX2" fmla="*/ 67283 w 452703"/>
                  <a:gd name="connsiteY2" fmla="*/ 460250 h 460250"/>
                </a:gdLst>
                <a:ahLst/>
                <a:cxnLst>
                  <a:cxn ang="0">
                    <a:pos x="connsiteX0" y="connsiteY0"/>
                  </a:cxn>
                  <a:cxn ang="0">
                    <a:pos x="connsiteX1" y="connsiteY1"/>
                  </a:cxn>
                  <a:cxn ang="0">
                    <a:pos x="connsiteX2" y="connsiteY2"/>
                  </a:cxn>
                </a:cxnLst>
                <a:rect l="l" t="t" r="r" b="b"/>
                <a:pathLst>
                  <a:path w="452703" h="460250">
                    <a:moveTo>
                      <a:pt x="452704" y="63150"/>
                    </a:moveTo>
                    <a:cubicBezTo>
                      <a:pt x="452704" y="63150"/>
                      <a:pt x="198942" y="-60015"/>
                      <a:pt x="73654" y="37668"/>
                    </a:cubicBezTo>
                    <a:cubicBezTo>
                      <a:pt x="73654" y="37668"/>
                      <a:pt x="-87735" y="117300"/>
                      <a:pt x="67283" y="460250"/>
                    </a:cubicBezTo>
                  </a:path>
                </a:pathLst>
              </a:custGeom>
              <a:noFill/>
              <a:ln w="19050" cap="flat">
                <a:solidFill>
                  <a:schemeClr val="accent2"/>
                </a:solidFill>
                <a:prstDash val="solid"/>
                <a:round/>
              </a:ln>
            </p:spPr>
            <p:txBody>
              <a:bodyPr rtlCol="0" anchor="ctr"/>
              <a:lstStyle/>
              <a:p>
                <a:endParaRPr lang="en-ES" sz="1500"/>
              </a:p>
            </p:txBody>
          </p:sp>
          <p:sp>
            <p:nvSpPr>
              <p:cNvPr id="61" name="Freeform 60">
                <a:extLst>
                  <a:ext uri="{FF2B5EF4-FFF2-40B4-BE49-F238E27FC236}">
                    <a16:creationId xmlns:a16="http://schemas.microsoft.com/office/drawing/2014/main" id="{3B56BDBB-8D05-004A-8551-1490E7BA3EC9}"/>
                  </a:ext>
                </a:extLst>
              </p:cNvPr>
              <p:cNvSpPr/>
              <p:nvPr/>
            </p:nvSpPr>
            <p:spPr>
              <a:xfrm>
                <a:off x="1713402" y="3514841"/>
                <a:ext cx="339765" cy="345073"/>
              </a:xfrm>
              <a:custGeom>
                <a:avLst/>
                <a:gdLst>
                  <a:gd name="connsiteX0" fmla="*/ 0 w 339765"/>
                  <a:gd name="connsiteY0" fmla="*/ 0 h 345073"/>
                  <a:gd name="connsiteX1" fmla="*/ 339765 w 339765"/>
                  <a:gd name="connsiteY1" fmla="*/ 345074 h 345073"/>
                </a:gdLst>
                <a:ahLst/>
                <a:cxnLst>
                  <a:cxn ang="0">
                    <a:pos x="connsiteX0" y="connsiteY0"/>
                  </a:cxn>
                  <a:cxn ang="0">
                    <a:pos x="connsiteX1" y="connsiteY1"/>
                  </a:cxn>
                </a:cxnLst>
                <a:rect l="l" t="t" r="r" b="b"/>
                <a:pathLst>
                  <a:path w="339765" h="345073">
                    <a:moveTo>
                      <a:pt x="0" y="0"/>
                    </a:moveTo>
                    <a:cubicBezTo>
                      <a:pt x="72200" y="96621"/>
                      <a:pt x="185809" y="226156"/>
                      <a:pt x="339765" y="345074"/>
                    </a:cubicBezTo>
                  </a:path>
                </a:pathLst>
              </a:custGeom>
              <a:noFill/>
              <a:ln w="19050" cap="flat">
                <a:solidFill>
                  <a:schemeClr val="accent2"/>
                </a:solidFill>
                <a:prstDash val="solid"/>
                <a:round/>
              </a:ln>
            </p:spPr>
            <p:txBody>
              <a:bodyPr rtlCol="0" anchor="ctr"/>
              <a:lstStyle/>
              <a:p>
                <a:endParaRPr lang="en-ES" sz="1500"/>
              </a:p>
            </p:txBody>
          </p:sp>
          <p:sp>
            <p:nvSpPr>
              <p:cNvPr id="62" name="Freeform 61">
                <a:extLst>
                  <a:ext uri="{FF2B5EF4-FFF2-40B4-BE49-F238E27FC236}">
                    <a16:creationId xmlns:a16="http://schemas.microsoft.com/office/drawing/2014/main" id="{7A328B31-91C6-5F42-8C73-7CB8546DCA22}"/>
                  </a:ext>
                </a:extLst>
              </p:cNvPr>
              <p:cNvSpPr/>
              <p:nvPr/>
            </p:nvSpPr>
            <p:spPr>
              <a:xfrm>
                <a:off x="2320732" y="3628450"/>
                <a:ext cx="447873" cy="455477"/>
              </a:xfrm>
              <a:custGeom>
                <a:avLst/>
                <a:gdLst>
                  <a:gd name="connsiteX0" fmla="*/ 0 w 447873"/>
                  <a:gd name="connsiteY0" fmla="*/ 396038 h 455477"/>
                  <a:gd name="connsiteX1" fmla="*/ 390730 w 447873"/>
                  <a:gd name="connsiteY1" fmla="*/ 406656 h 455477"/>
                  <a:gd name="connsiteX2" fmla="*/ 384359 w 447873"/>
                  <a:gd name="connsiteY2" fmla="*/ 0 h 455477"/>
                </a:gdLst>
                <a:ahLst/>
                <a:cxnLst>
                  <a:cxn ang="0">
                    <a:pos x="connsiteX0" y="connsiteY0"/>
                  </a:cxn>
                  <a:cxn ang="0">
                    <a:pos x="connsiteX1" y="connsiteY1"/>
                  </a:cxn>
                  <a:cxn ang="0">
                    <a:pos x="connsiteX2" y="connsiteY2"/>
                  </a:cxn>
                </a:cxnLst>
                <a:rect l="l" t="t" r="r" b="b"/>
                <a:pathLst>
                  <a:path w="447873" h="455477">
                    <a:moveTo>
                      <a:pt x="0" y="396038"/>
                    </a:moveTo>
                    <a:cubicBezTo>
                      <a:pt x="0" y="396038"/>
                      <a:pt x="261194" y="522389"/>
                      <a:pt x="390730" y="406656"/>
                    </a:cubicBezTo>
                    <a:cubicBezTo>
                      <a:pt x="390730" y="406656"/>
                      <a:pt x="523450" y="314283"/>
                      <a:pt x="384359" y="0"/>
                    </a:cubicBezTo>
                  </a:path>
                </a:pathLst>
              </a:custGeom>
              <a:noFill/>
              <a:ln w="19050" cap="flat">
                <a:solidFill>
                  <a:schemeClr val="accent2"/>
                </a:solidFill>
                <a:prstDash val="solid"/>
                <a:round/>
              </a:ln>
            </p:spPr>
            <p:txBody>
              <a:bodyPr rtlCol="0" anchor="ctr"/>
              <a:lstStyle/>
              <a:p>
                <a:endParaRPr lang="en-ES" sz="1500"/>
              </a:p>
            </p:txBody>
          </p:sp>
          <p:sp>
            <p:nvSpPr>
              <p:cNvPr id="63" name="Freeform 62">
                <a:extLst>
                  <a:ext uri="{FF2B5EF4-FFF2-40B4-BE49-F238E27FC236}">
                    <a16:creationId xmlns:a16="http://schemas.microsoft.com/office/drawing/2014/main" id="{DE8ECAAC-33D8-1C49-AA03-163EBEC1EBF5}"/>
                  </a:ext>
                </a:extLst>
              </p:cNvPr>
              <p:cNvSpPr/>
              <p:nvPr/>
            </p:nvSpPr>
            <p:spPr>
              <a:xfrm>
                <a:off x="2212432" y="3037046"/>
                <a:ext cx="332332" cy="333394"/>
              </a:xfrm>
              <a:custGeom>
                <a:avLst/>
                <a:gdLst>
                  <a:gd name="connsiteX0" fmla="*/ 332333 w 332332"/>
                  <a:gd name="connsiteY0" fmla="*/ 333394 h 333394"/>
                  <a:gd name="connsiteX1" fmla="*/ 0 w 332332"/>
                  <a:gd name="connsiteY1" fmla="*/ 0 h 333394"/>
                </a:gdLst>
                <a:ahLst/>
                <a:cxnLst>
                  <a:cxn ang="0">
                    <a:pos x="connsiteX0" y="connsiteY0"/>
                  </a:cxn>
                  <a:cxn ang="0">
                    <a:pos x="connsiteX1" y="connsiteY1"/>
                  </a:cxn>
                </a:cxnLst>
                <a:rect l="l" t="t" r="r" b="b"/>
                <a:pathLst>
                  <a:path w="332332" h="333394">
                    <a:moveTo>
                      <a:pt x="332333" y="333394"/>
                    </a:moveTo>
                    <a:cubicBezTo>
                      <a:pt x="258009" y="235712"/>
                      <a:pt x="146524" y="111485"/>
                      <a:pt x="0" y="0"/>
                    </a:cubicBezTo>
                  </a:path>
                </a:pathLst>
              </a:custGeom>
              <a:noFill/>
              <a:ln w="19050" cap="flat">
                <a:solidFill>
                  <a:schemeClr val="accent2"/>
                </a:solidFill>
                <a:prstDash val="solid"/>
                <a:round/>
              </a:ln>
            </p:spPr>
            <p:txBody>
              <a:bodyPr rtlCol="0" anchor="ctr"/>
              <a:lstStyle/>
              <a:p>
                <a:endParaRPr lang="en-ES" sz="1500"/>
              </a:p>
            </p:txBody>
          </p:sp>
          <p:sp>
            <p:nvSpPr>
              <p:cNvPr id="64" name="Freeform 63">
                <a:extLst>
                  <a:ext uri="{FF2B5EF4-FFF2-40B4-BE49-F238E27FC236}">
                    <a16:creationId xmlns:a16="http://schemas.microsoft.com/office/drawing/2014/main" id="{0CF14D0E-AB5A-0D49-8276-5900D2DA734E}"/>
                  </a:ext>
                </a:extLst>
              </p:cNvPr>
              <p:cNvSpPr/>
              <p:nvPr/>
            </p:nvSpPr>
            <p:spPr>
              <a:xfrm>
                <a:off x="2044673" y="3353453"/>
                <a:ext cx="615823" cy="624318"/>
              </a:xfrm>
              <a:custGeom>
                <a:avLst/>
                <a:gdLst>
                  <a:gd name="connsiteX0" fmla="*/ 615824 w 615823"/>
                  <a:gd name="connsiteY0" fmla="*/ 0 h 624318"/>
                  <a:gd name="connsiteX1" fmla="*/ 0 w 615823"/>
                  <a:gd name="connsiteY1" fmla="*/ 624318 h 624318"/>
                </a:gdLst>
                <a:ahLst/>
                <a:cxnLst>
                  <a:cxn ang="0">
                    <a:pos x="connsiteX0" y="connsiteY0"/>
                  </a:cxn>
                  <a:cxn ang="0">
                    <a:pos x="connsiteX1" y="connsiteY1"/>
                  </a:cxn>
                </a:cxnLst>
                <a:rect l="l" t="t" r="r" b="b"/>
                <a:pathLst>
                  <a:path w="615823" h="624318">
                    <a:moveTo>
                      <a:pt x="615824" y="0"/>
                    </a:moveTo>
                    <a:cubicBezTo>
                      <a:pt x="615824" y="0"/>
                      <a:pt x="465053" y="336580"/>
                      <a:pt x="0" y="624318"/>
                    </a:cubicBezTo>
                  </a:path>
                </a:pathLst>
              </a:custGeom>
              <a:noFill/>
              <a:ln w="19050" cap="flat">
                <a:solidFill>
                  <a:schemeClr val="accent2"/>
                </a:solidFill>
                <a:prstDash val="solid"/>
                <a:round/>
              </a:ln>
            </p:spPr>
            <p:txBody>
              <a:bodyPr rtlCol="0" anchor="ctr"/>
              <a:lstStyle/>
              <a:p>
                <a:endParaRPr lang="en-ES" sz="1500"/>
              </a:p>
            </p:txBody>
          </p:sp>
          <p:sp>
            <p:nvSpPr>
              <p:cNvPr id="65" name="Freeform 64">
                <a:extLst>
                  <a:ext uri="{FF2B5EF4-FFF2-40B4-BE49-F238E27FC236}">
                    <a16:creationId xmlns:a16="http://schemas.microsoft.com/office/drawing/2014/main" id="{3C5510BE-21E3-9849-86A1-D6E2AC7ECDDF}"/>
                  </a:ext>
                </a:extLst>
              </p:cNvPr>
              <p:cNvSpPr/>
              <p:nvPr/>
            </p:nvSpPr>
            <p:spPr>
              <a:xfrm>
                <a:off x="1502867" y="3633759"/>
                <a:ext cx="448370" cy="452177"/>
              </a:xfrm>
              <a:custGeom>
                <a:avLst/>
                <a:gdLst>
                  <a:gd name="connsiteX0" fmla="*/ 448370 w 448370"/>
                  <a:gd name="connsiteY0" fmla="*/ 390730 h 452177"/>
                  <a:gd name="connsiteX1" fmla="*/ 73567 w 448370"/>
                  <a:gd name="connsiteY1" fmla="*/ 414089 h 452177"/>
                  <a:gd name="connsiteX2" fmla="*/ 62950 w 448370"/>
                  <a:gd name="connsiteY2" fmla="*/ 0 h 452177"/>
                </a:gdLst>
                <a:ahLst/>
                <a:cxnLst>
                  <a:cxn ang="0">
                    <a:pos x="connsiteX0" y="connsiteY0"/>
                  </a:cxn>
                  <a:cxn ang="0">
                    <a:pos x="connsiteX1" y="connsiteY1"/>
                  </a:cxn>
                  <a:cxn ang="0">
                    <a:pos x="connsiteX2" y="connsiteY2"/>
                  </a:cxn>
                </a:cxnLst>
                <a:rect l="l" t="t" r="r" b="b"/>
                <a:pathLst>
                  <a:path w="448370" h="452177">
                    <a:moveTo>
                      <a:pt x="448370" y="390730"/>
                    </a:moveTo>
                    <a:cubicBezTo>
                      <a:pt x="448370" y="390730"/>
                      <a:pt x="203103" y="511771"/>
                      <a:pt x="73567" y="414089"/>
                    </a:cubicBezTo>
                    <a:cubicBezTo>
                      <a:pt x="73567" y="414089"/>
                      <a:pt x="-84636" y="329147"/>
                      <a:pt x="62950" y="0"/>
                    </a:cubicBezTo>
                  </a:path>
                </a:pathLst>
              </a:custGeom>
              <a:noFill/>
              <a:ln w="19050" cap="flat">
                <a:solidFill>
                  <a:schemeClr val="accent2"/>
                </a:solidFill>
                <a:prstDash val="solid"/>
                <a:round/>
              </a:ln>
            </p:spPr>
            <p:txBody>
              <a:bodyPr rtlCol="0" anchor="ctr"/>
              <a:lstStyle/>
              <a:p>
                <a:endParaRPr lang="en-ES" sz="1500"/>
              </a:p>
            </p:txBody>
          </p:sp>
          <p:sp>
            <p:nvSpPr>
              <p:cNvPr id="66" name="Freeform 65">
                <a:extLst>
                  <a:ext uri="{FF2B5EF4-FFF2-40B4-BE49-F238E27FC236}">
                    <a16:creationId xmlns:a16="http://schemas.microsoft.com/office/drawing/2014/main" id="{B6D96F3B-A82F-7B4C-9683-4A3688243371}"/>
                  </a:ext>
                </a:extLst>
              </p:cNvPr>
              <p:cNvSpPr/>
              <p:nvPr/>
            </p:nvSpPr>
            <p:spPr>
              <a:xfrm>
                <a:off x="1612534" y="2936179"/>
                <a:ext cx="600959" cy="606268"/>
              </a:xfrm>
              <a:custGeom>
                <a:avLst/>
                <a:gdLst>
                  <a:gd name="connsiteX0" fmla="*/ 0 w 600959"/>
                  <a:gd name="connsiteY0" fmla="*/ 606268 h 606268"/>
                  <a:gd name="connsiteX1" fmla="*/ 600959 w 600959"/>
                  <a:gd name="connsiteY1" fmla="*/ 0 h 606268"/>
                </a:gdLst>
                <a:ahLst/>
                <a:cxnLst>
                  <a:cxn ang="0">
                    <a:pos x="connsiteX0" y="connsiteY0"/>
                  </a:cxn>
                  <a:cxn ang="0">
                    <a:pos x="connsiteX1" y="connsiteY1"/>
                  </a:cxn>
                </a:cxnLst>
                <a:rect l="l" t="t" r="r" b="b"/>
                <a:pathLst>
                  <a:path w="600959" h="606268">
                    <a:moveTo>
                      <a:pt x="0" y="606268"/>
                    </a:moveTo>
                    <a:cubicBezTo>
                      <a:pt x="0" y="606268"/>
                      <a:pt x="186871" y="245268"/>
                      <a:pt x="600959" y="0"/>
                    </a:cubicBezTo>
                  </a:path>
                </a:pathLst>
              </a:custGeom>
              <a:noFill/>
              <a:ln w="19050" cap="flat">
                <a:solidFill>
                  <a:schemeClr val="accent2"/>
                </a:solidFill>
                <a:prstDash val="solid"/>
                <a:round/>
              </a:ln>
            </p:spPr>
            <p:txBody>
              <a:bodyPr rtlCol="0" anchor="ctr"/>
              <a:lstStyle/>
              <a:p>
                <a:endParaRPr lang="en-ES" sz="1500"/>
              </a:p>
            </p:txBody>
          </p:sp>
          <p:sp>
            <p:nvSpPr>
              <p:cNvPr id="67" name="Freeform 66">
                <a:extLst>
                  <a:ext uri="{FF2B5EF4-FFF2-40B4-BE49-F238E27FC236}">
                    <a16:creationId xmlns:a16="http://schemas.microsoft.com/office/drawing/2014/main" id="{B792029D-5857-C74E-A3D3-5359B99BF86C}"/>
                  </a:ext>
                </a:extLst>
              </p:cNvPr>
              <p:cNvSpPr/>
              <p:nvPr/>
            </p:nvSpPr>
            <p:spPr>
              <a:xfrm>
                <a:off x="2307991" y="2819328"/>
                <a:ext cx="462829" cy="444935"/>
              </a:xfrm>
              <a:custGeom>
                <a:avLst/>
                <a:gdLst>
                  <a:gd name="connsiteX0" fmla="*/ 0 w 462829"/>
                  <a:gd name="connsiteY0" fmla="*/ 66947 h 444935"/>
                  <a:gd name="connsiteX1" fmla="*/ 394977 w 462829"/>
                  <a:gd name="connsiteY1" fmla="*/ 42527 h 444935"/>
                  <a:gd name="connsiteX2" fmla="*/ 402409 w 462829"/>
                  <a:gd name="connsiteY2" fmla="*/ 444936 h 444935"/>
                </a:gdLst>
                <a:ahLst/>
                <a:cxnLst>
                  <a:cxn ang="0">
                    <a:pos x="connsiteX0" y="connsiteY0"/>
                  </a:cxn>
                  <a:cxn ang="0">
                    <a:pos x="connsiteX1" y="connsiteY1"/>
                  </a:cxn>
                  <a:cxn ang="0">
                    <a:pos x="connsiteX2" y="connsiteY2"/>
                  </a:cxn>
                </a:cxnLst>
                <a:rect l="l" t="t" r="r" b="b"/>
                <a:pathLst>
                  <a:path w="462829" h="444935">
                    <a:moveTo>
                      <a:pt x="0" y="66947"/>
                    </a:moveTo>
                    <a:cubicBezTo>
                      <a:pt x="0" y="66947"/>
                      <a:pt x="243144" y="-65773"/>
                      <a:pt x="394977" y="42527"/>
                    </a:cubicBezTo>
                    <a:cubicBezTo>
                      <a:pt x="394977" y="42527"/>
                      <a:pt x="542562" y="140209"/>
                      <a:pt x="402409" y="444936"/>
                    </a:cubicBezTo>
                  </a:path>
                </a:pathLst>
              </a:custGeom>
              <a:noFill/>
              <a:ln w="19050" cap="flat">
                <a:solidFill>
                  <a:schemeClr val="accent2"/>
                </a:solidFill>
                <a:prstDash val="solid"/>
                <a:round/>
              </a:ln>
            </p:spPr>
            <p:txBody>
              <a:bodyPr rtlCol="0" anchor="ctr"/>
              <a:lstStyle/>
              <a:p>
                <a:endParaRPr lang="en-ES" sz="1500" dirty="0"/>
              </a:p>
            </p:txBody>
          </p:sp>
        </p:grpSp>
        <p:grpSp>
          <p:nvGrpSpPr>
            <p:cNvPr id="55" name="Graphic 4">
              <a:extLst>
                <a:ext uri="{FF2B5EF4-FFF2-40B4-BE49-F238E27FC236}">
                  <a16:creationId xmlns:a16="http://schemas.microsoft.com/office/drawing/2014/main" id="{C644300B-D282-4C43-9C0F-F8862404CE25}"/>
                </a:ext>
              </a:extLst>
            </p:cNvPr>
            <p:cNvGrpSpPr/>
            <p:nvPr/>
          </p:nvGrpSpPr>
          <p:grpSpPr>
            <a:xfrm>
              <a:off x="1904520" y="3194188"/>
              <a:ext cx="451250" cy="527697"/>
              <a:chOff x="1904520" y="3194188"/>
              <a:chExt cx="451250" cy="527697"/>
            </a:xfrm>
            <a:noFill/>
          </p:grpSpPr>
          <p:sp>
            <p:nvSpPr>
              <p:cNvPr id="56" name="Freeform 55">
                <a:extLst>
                  <a:ext uri="{FF2B5EF4-FFF2-40B4-BE49-F238E27FC236}">
                    <a16:creationId xmlns:a16="http://schemas.microsoft.com/office/drawing/2014/main" id="{01F0A1B6-88D3-8F42-8EBF-0014C5AE9BF1}"/>
                  </a:ext>
                </a:extLst>
              </p:cNvPr>
              <p:cNvSpPr/>
              <p:nvPr/>
            </p:nvSpPr>
            <p:spPr>
              <a:xfrm>
                <a:off x="1904520" y="3194188"/>
                <a:ext cx="451250" cy="232526"/>
              </a:xfrm>
              <a:custGeom>
                <a:avLst/>
                <a:gdLst>
                  <a:gd name="connsiteX0" fmla="*/ 228280 w 451250"/>
                  <a:gd name="connsiteY0" fmla="*/ 0 h 232526"/>
                  <a:gd name="connsiteX1" fmla="*/ 0 w 451250"/>
                  <a:gd name="connsiteY1" fmla="*/ 116794 h 232526"/>
                  <a:gd name="connsiteX2" fmla="*/ 221909 w 451250"/>
                  <a:gd name="connsiteY2" fmla="*/ 232527 h 232526"/>
                  <a:gd name="connsiteX3" fmla="*/ 451250 w 451250"/>
                  <a:gd name="connsiteY3" fmla="*/ 116794 h 232526"/>
                </a:gdLst>
                <a:ahLst/>
                <a:cxnLst>
                  <a:cxn ang="0">
                    <a:pos x="connsiteX0" y="connsiteY0"/>
                  </a:cxn>
                  <a:cxn ang="0">
                    <a:pos x="connsiteX1" y="connsiteY1"/>
                  </a:cxn>
                  <a:cxn ang="0">
                    <a:pos x="connsiteX2" y="connsiteY2"/>
                  </a:cxn>
                  <a:cxn ang="0">
                    <a:pos x="connsiteX3" y="connsiteY3"/>
                  </a:cxn>
                </a:cxnLst>
                <a:rect l="l" t="t" r="r" b="b"/>
                <a:pathLst>
                  <a:path w="451250" h="232526">
                    <a:moveTo>
                      <a:pt x="228280" y="0"/>
                    </a:moveTo>
                    <a:lnTo>
                      <a:pt x="0" y="116794"/>
                    </a:lnTo>
                    <a:lnTo>
                      <a:pt x="221909" y="232527"/>
                    </a:lnTo>
                    <a:lnTo>
                      <a:pt x="451250" y="116794"/>
                    </a:lnTo>
                    <a:close/>
                  </a:path>
                </a:pathLst>
              </a:custGeom>
              <a:noFill/>
              <a:ln w="19050" cap="flat">
                <a:solidFill>
                  <a:schemeClr val="accent2"/>
                </a:solidFill>
                <a:prstDash val="solid"/>
                <a:round/>
              </a:ln>
            </p:spPr>
            <p:txBody>
              <a:bodyPr rtlCol="0" anchor="ctr"/>
              <a:lstStyle/>
              <a:p>
                <a:endParaRPr lang="en-ES" sz="1500"/>
              </a:p>
            </p:txBody>
          </p:sp>
          <p:sp>
            <p:nvSpPr>
              <p:cNvPr id="57" name="Freeform 56">
                <a:extLst>
                  <a:ext uri="{FF2B5EF4-FFF2-40B4-BE49-F238E27FC236}">
                    <a16:creationId xmlns:a16="http://schemas.microsoft.com/office/drawing/2014/main" id="{3531EBBB-5539-0448-8406-271F38F2803B}"/>
                  </a:ext>
                </a:extLst>
              </p:cNvPr>
              <p:cNvSpPr/>
              <p:nvPr/>
            </p:nvSpPr>
            <p:spPr>
              <a:xfrm>
                <a:off x="1904520" y="3310982"/>
                <a:ext cx="225094" cy="410903"/>
              </a:xfrm>
              <a:custGeom>
                <a:avLst/>
                <a:gdLst>
                  <a:gd name="connsiteX0" fmla="*/ 0 w 225094"/>
                  <a:gd name="connsiteY0" fmla="*/ 0 h 410903"/>
                  <a:gd name="connsiteX1" fmla="*/ 0 w 225094"/>
                  <a:gd name="connsiteY1" fmla="*/ 295171 h 410903"/>
                  <a:gd name="connsiteX2" fmla="*/ 225094 w 225094"/>
                  <a:gd name="connsiteY2" fmla="*/ 410903 h 410903"/>
                  <a:gd name="connsiteX3" fmla="*/ 225094 w 225094"/>
                  <a:gd name="connsiteY3" fmla="*/ 115732 h 410903"/>
                </a:gdLst>
                <a:ahLst/>
                <a:cxnLst>
                  <a:cxn ang="0">
                    <a:pos x="connsiteX0" y="connsiteY0"/>
                  </a:cxn>
                  <a:cxn ang="0">
                    <a:pos x="connsiteX1" y="connsiteY1"/>
                  </a:cxn>
                  <a:cxn ang="0">
                    <a:pos x="connsiteX2" y="connsiteY2"/>
                  </a:cxn>
                  <a:cxn ang="0">
                    <a:pos x="connsiteX3" y="connsiteY3"/>
                  </a:cxn>
                </a:cxnLst>
                <a:rect l="l" t="t" r="r" b="b"/>
                <a:pathLst>
                  <a:path w="225094" h="410903">
                    <a:moveTo>
                      <a:pt x="0" y="0"/>
                    </a:moveTo>
                    <a:lnTo>
                      <a:pt x="0" y="295171"/>
                    </a:lnTo>
                    <a:lnTo>
                      <a:pt x="225094" y="410903"/>
                    </a:lnTo>
                    <a:lnTo>
                      <a:pt x="225094" y="115732"/>
                    </a:lnTo>
                    <a:close/>
                  </a:path>
                </a:pathLst>
              </a:custGeom>
              <a:noFill/>
              <a:ln w="19050" cap="flat">
                <a:solidFill>
                  <a:schemeClr val="accent2"/>
                </a:solidFill>
                <a:prstDash val="solid"/>
                <a:round/>
              </a:ln>
            </p:spPr>
            <p:txBody>
              <a:bodyPr rtlCol="0" anchor="ctr"/>
              <a:lstStyle/>
              <a:p>
                <a:endParaRPr lang="en-ES" sz="1500"/>
              </a:p>
            </p:txBody>
          </p:sp>
          <p:sp>
            <p:nvSpPr>
              <p:cNvPr id="58" name="Freeform 57">
                <a:extLst>
                  <a:ext uri="{FF2B5EF4-FFF2-40B4-BE49-F238E27FC236}">
                    <a16:creationId xmlns:a16="http://schemas.microsoft.com/office/drawing/2014/main" id="{41CE129F-77A5-F149-9B56-6379B3014A5E}"/>
                  </a:ext>
                </a:extLst>
              </p:cNvPr>
              <p:cNvSpPr/>
              <p:nvPr/>
            </p:nvSpPr>
            <p:spPr>
              <a:xfrm>
                <a:off x="2129614" y="3310982"/>
                <a:ext cx="226156" cy="410903"/>
              </a:xfrm>
              <a:custGeom>
                <a:avLst/>
                <a:gdLst>
                  <a:gd name="connsiteX0" fmla="*/ 226156 w 226156"/>
                  <a:gd name="connsiteY0" fmla="*/ 0 h 410903"/>
                  <a:gd name="connsiteX1" fmla="*/ 226156 w 226156"/>
                  <a:gd name="connsiteY1" fmla="*/ 295171 h 410903"/>
                  <a:gd name="connsiteX2" fmla="*/ 0 w 226156"/>
                  <a:gd name="connsiteY2" fmla="*/ 410903 h 410903"/>
                  <a:gd name="connsiteX3" fmla="*/ 0 w 226156"/>
                  <a:gd name="connsiteY3" fmla="*/ 115732 h 410903"/>
                </a:gdLst>
                <a:ahLst/>
                <a:cxnLst>
                  <a:cxn ang="0">
                    <a:pos x="connsiteX0" y="connsiteY0"/>
                  </a:cxn>
                  <a:cxn ang="0">
                    <a:pos x="connsiteX1" y="connsiteY1"/>
                  </a:cxn>
                  <a:cxn ang="0">
                    <a:pos x="connsiteX2" y="connsiteY2"/>
                  </a:cxn>
                  <a:cxn ang="0">
                    <a:pos x="connsiteX3" y="connsiteY3"/>
                  </a:cxn>
                </a:cxnLst>
                <a:rect l="l" t="t" r="r" b="b"/>
                <a:pathLst>
                  <a:path w="226156" h="410903">
                    <a:moveTo>
                      <a:pt x="226156" y="0"/>
                    </a:moveTo>
                    <a:lnTo>
                      <a:pt x="226156" y="295171"/>
                    </a:lnTo>
                    <a:lnTo>
                      <a:pt x="0" y="410903"/>
                    </a:lnTo>
                    <a:lnTo>
                      <a:pt x="0" y="115732"/>
                    </a:lnTo>
                    <a:close/>
                  </a:path>
                </a:pathLst>
              </a:custGeom>
              <a:noFill/>
              <a:ln w="19050" cap="flat">
                <a:solidFill>
                  <a:schemeClr val="accent2"/>
                </a:solidFill>
                <a:prstDash val="solid"/>
                <a:round/>
              </a:ln>
            </p:spPr>
            <p:txBody>
              <a:bodyPr rtlCol="0" anchor="ctr"/>
              <a:lstStyle/>
              <a:p>
                <a:endParaRPr lang="en-ES" sz="1500"/>
              </a:p>
            </p:txBody>
          </p:sp>
        </p:grpSp>
      </p:grpSp>
      <p:sp>
        <p:nvSpPr>
          <p:cNvPr id="81" name="TextBox 80">
            <a:extLst>
              <a:ext uri="{FF2B5EF4-FFF2-40B4-BE49-F238E27FC236}">
                <a16:creationId xmlns:a16="http://schemas.microsoft.com/office/drawing/2014/main" id="{D1D26646-78EE-E14E-944E-6F9A7C1E5616}"/>
              </a:ext>
            </a:extLst>
          </p:cNvPr>
          <p:cNvSpPr txBox="1"/>
          <p:nvPr/>
        </p:nvSpPr>
        <p:spPr>
          <a:xfrm>
            <a:off x="2301841" y="3020830"/>
            <a:ext cx="8875025" cy="584775"/>
          </a:xfrm>
          <a:prstGeom prst="rect">
            <a:avLst/>
          </a:prstGeom>
          <a:noFill/>
        </p:spPr>
        <p:txBody>
          <a:bodyPr wrap="square" lIns="0" rtlCol="0">
            <a:spAutoFit/>
          </a:bodyPr>
          <a:lstStyle/>
          <a:p>
            <a:r>
              <a:rPr lang="en-US" dirty="0"/>
              <a:t>Simplified Configuration</a:t>
            </a:r>
          </a:p>
          <a:p>
            <a:r>
              <a:rPr lang="en-US" sz="1400" i="1" dirty="0"/>
              <a:t>Minimizes operational overhead with opinionated defaults and Kubernetes-native CRDs in a single configuration</a:t>
            </a:r>
          </a:p>
        </p:txBody>
      </p:sp>
      <p:grpSp>
        <p:nvGrpSpPr>
          <p:cNvPr id="3" name="Group 2">
            <a:extLst>
              <a:ext uri="{FF2B5EF4-FFF2-40B4-BE49-F238E27FC236}">
                <a16:creationId xmlns:a16="http://schemas.microsoft.com/office/drawing/2014/main" id="{AEB72924-4D40-C831-BDC3-358EF6F17200}"/>
              </a:ext>
            </a:extLst>
          </p:cNvPr>
          <p:cNvGrpSpPr>
            <a:grpSpLocks noChangeAspect="1"/>
          </p:cNvGrpSpPr>
          <p:nvPr/>
        </p:nvGrpSpPr>
        <p:grpSpPr>
          <a:xfrm>
            <a:off x="698333" y="3004256"/>
            <a:ext cx="914400" cy="641075"/>
            <a:chOff x="648741" y="3358398"/>
            <a:chExt cx="659125" cy="462104"/>
          </a:xfrm>
        </p:grpSpPr>
        <p:sp>
          <p:nvSpPr>
            <p:cNvPr id="120" name="Freeform 119">
              <a:extLst>
                <a:ext uri="{FF2B5EF4-FFF2-40B4-BE49-F238E27FC236}">
                  <a16:creationId xmlns:a16="http://schemas.microsoft.com/office/drawing/2014/main" id="{62ADB274-C356-4F4C-AA63-91D76C249CBC}"/>
                </a:ext>
              </a:extLst>
            </p:cNvPr>
            <p:cNvSpPr/>
            <p:nvPr/>
          </p:nvSpPr>
          <p:spPr>
            <a:xfrm>
              <a:off x="648741" y="3470678"/>
              <a:ext cx="307691" cy="349824"/>
            </a:xfrm>
            <a:custGeom>
              <a:avLst/>
              <a:gdLst>
                <a:gd name="connsiteX0" fmla="*/ 846096 w 912025"/>
                <a:gd name="connsiteY0" fmla="*/ 303276 h 1006524"/>
                <a:gd name="connsiteX1" fmla="*/ 912026 w 912025"/>
                <a:gd name="connsiteY1" fmla="*/ 208777 h 1006524"/>
                <a:gd name="connsiteX2" fmla="*/ 891148 w 912025"/>
                <a:gd name="connsiteY2" fmla="*/ 185702 h 1006524"/>
                <a:gd name="connsiteX3" fmla="*/ 870270 w 912025"/>
                <a:gd name="connsiteY3" fmla="*/ 162626 h 1006524"/>
                <a:gd name="connsiteX4" fmla="*/ 849393 w 912025"/>
                <a:gd name="connsiteY4" fmla="*/ 139551 h 1006524"/>
                <a:gd name="connsiteX5" fmla="*/ 709842 w 912025"/>
                <a:gd name="connsiteY5" fmla="*/ 210975 h 1006524"/>
                <a:gd name="connsiteX6" fmla="*/ 609848 w 912025"/>
                <a:gd name="connsiteY6" fmla="*/ 161527 h 1006524"/>
                <a:gd name="connsiteX7" fmla="*/ 582378 w 912025"/>
                <a:gd name="connsiteY7" fmla="*/ 7692 h 1006524"/>
                <a:gd name="connsiteX8" fmla="*/ 552710 w 912025"/>
                <a:gd name="connsiteY8" fmla="*/ 4395 h 1006524"/>
                <a:gd name="connsiteX9" fmla="*/ 520844 w 912025"/>
                <a:gd name="connsiteY9" fmla="*/ 2198 h 1006524"/>
                <a:gd name="connsiteX10" fmla="*/ 490076 w 912025"/>
                <a:gd name="connsiteY10" fmla="*/ 0 h 1006524"/>
                <a:gd name="connsiteX11" fmla="*/ 442827 w 912025"/>
                <a:gd name="connsiteY11" fmla="*/ 148342 h 1006524"/>
                <a:gd name="connsiteX12" fmla="*/ 336241 w 912025"/>
                <a:gd name="connsiteY12" fmla="*/ 184603 h 1006524"/>
                <a:gd name="connsiteX13" fmla="*/ 207678 w 912025"/>
                <a:gd name="connsiteY13" fmla="*/ 95598 h 1006524"/>
                <a:gd name="connsiteX14" fmla="*/ 184603 w 912025"/>
                <a:gd name="connsiteY14" fmla="*/ 116476 h 1006524"/>
                <a:gd name="connsiteX15" fmla="*/ 161527 w 912025"/>
                <a:gd name="connsiteY15" fmla="*/ 137353 h 1006524"/>
                <a:gd name="connsiteX16" fmla="*/ 138452 w 912025"/>
                <a:gd name="connsiteY16" fmla="*/ 158231 h 1006524"/>
                <a:gd name="connsiteX17" fmla="*/ 209876 w 912025"/>
                <a:gd name="connsiteY17" fmla="*/ 296683 h 1006524"/>
                <a:gd name="connsiteX18" fmla="*/ 160429 w 912025"/>
                <a:gd name="connsiteY18" fmla="*/ 397775 h 1006524"/>
                <a:gd name="connsiteX19" fmla="*/ 6593 w 912025"/>
                <a:gd name="connsiteY19" fmla="*/ 425246 h 1006524"/>
                <a:gd name="connsiteX20" fmla="*/ 4395 w 912025"/>
                <a:gd name="connsiteY20" fmla="*/ 456013 h 1006524"/>
                <a:gd name="connsiteX21" fmla="*/ 2198 w 912025"/>
                <a:gd name="connsiteY21" fmla="*/ 485681 h 1006524"/>
                <a:gd name="connsiteX22" fmla="*/ 0 w 912025"/>
                <a:gd name="connsiteY22" fmla="*/ 516448 h 1006524"/>
                <a:gd name="connsiteX23" fmla="*/ 148342 w 912025"/>
                <a:gd name="connsiteY23" fmla="*/ 564797 h 1006524"/>
                <a:gd name="connsiteX24" fmla="*/ 184603 w 912025"/>
                <a:gd name="connsiteY24" fmla="*/ 670284 h 1006524"/>
                <a:gd name="connsiteX25" fmla="*/ 95598 w 912025"/>
                <a:gd name="connsiteY25" fmla="*/ 798846 h 1006524"/>
                <a:gd name="connsiteX26" fmla="*/ 116476 w 912025"/>
                <a:gd name="connsiteY26" fmla="*/ 821922 h 1006524"/>
                <a:gd name="connsiteX27" fmla="*/ 137353 w 912025"/>
                <a:gd name="connsiteY27" fmla="*/ 844997 h 1006524"/>
                <a:gd name="connsiteX28" fmla="*/ 158231 w 912025"/>
                <a:gd name="connsiteY28" fmla="*/ 868073 h 1006524"/>
                <a:gd name="connsiteX29" fmla="*/ 297782 w 912025"/>
                <a:gd name="connsiteY29" fmla="*/ 796649 h 1006524"/>
                <a:gd name="connsiteX30" fmla="*/ 397775 w 912025"/>
                <a:gd name="connsiteY30" fmla="*/ 846096 h 1006524"/>
                <a:gd name="connsiteX31" fmla="*/ 425246 w 912025"/>
                <a:gd name="connsiteY31" fmla="*/ 999932 h 1006524"/>
                <a:gd name="connsiteX32" fmla="*/ 456013 w 912025"/>
                <a:gd name="connsiteY32" fmla="*/ 1002129 h 1006524"/>
                <a:gd name="connsiteX33" fmla="*/ 486780 w 912025"/>
                <a:gd name="connsiteY33" fmla="*/ 1004327 h 1006524"/>
                <a:gd name="connsiteX34" fmla="*/ 517547 w 912025"/>
                <a:gd name="connsiteY34" fmla="*/ 1006525 h 1006524"/>
                <a:gd name="connsiteX35" fmla="*/ 565895 w 912025"/>
                <a:gd name="connsiteY35" fmla="*/ 857084 h 1006524"/>
                <a:gd name="connsiteX36" fmla="*/ 670284 w 912025"/>
                <a:gd name="connsiteY36" fmla="*/ 821922 h 1006524"/>
                <a:gd name="connsiteX37" fmla="*/ 799945 w 912025"/>
                <a:gd name="connsiteY37" fmla="*/ 910927 h 1006524"/>
                <a:gd name="connsiteX38" fmla="*/ 823021 w 912025"/>
                <a:gd name="connsiteY38" fmla="*/ 890049 h 1006524"/>
                <a:gd name="connsiteX39" fmla="*/ 846096 w 912025"/>
                <a:gd name="connsiteY39" fmla="*/ 869171 h 1006524"/>
                <a:gd name="connsiteX40" fmla="*/ 869171 w 912025"/>
                <a:gd name="connsiteY40" fmla="*/ 848294 h 1006524"/>
                <a:gd name="connsiteX41" fmla="*/ 816428 w 912025"/>
                <a:gd name="connsiteY41" fmla="*/ 745004 h 100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2025" h="1006524">
                  <a:moveTo>
                    <a:pt x="846096" y="303276"/>
                  </a:moveTo>
                  <a:lnTo>
                    <a:pt x="912026" y="208777"/>
                  </a:lnTo>
                  <a:lnTo>
                    <a:pt x="891148" y="185702"/>
                  </a:lnTo>
                  <a:lnTo>
                    <a:pt x="870270" y="162626"/>
                  </a:lnTo>
                  <a:lnTo>
                    <a:pt x="849393" y="139551"/>
                  </a:lnTo>
                  <a:lnTo>
                    <a:pt x="709842" y="210975"/>
                  </a:lnTo>
                  <a:cubicBezTo>
                    <a:pt x="679075" y="188998"/>
                    <a:pt x="645011" y="172516"/>
                    <a:pt x="609848" y="161527"/>
                  </a:cubicBezTo>
                  <a:lnTo>
                    <a:pt x="582378" y="7692"/>
                  </a:lnTo>
                  <a:lnTo>
                    <a:pt x="552710" y="4395"/>
                  </a:lnTo>
                  <a:lnTo>
                    <a:pt x="520844" y="2198"/>
                  </a:lnTo>
                  <a:lnTo>
                    <a:pt x="490076" y="0"/>
                  </a:lnTo>
                  <a:lnTo>
                    <a:pt x="442827" y="148342"/>
                  </a:lnTo>
                  <a:cubicBezTo>
                    <a:pt x="406566" y="154934"/>
                    <a:pt x="370304" y="167022"/>
                    <a:pt x="336241" y="184603"/>
                  </a:cubicBezTo>
                  <a:lnTo>
                    <a:pt x="207678" y="95598"/>
                  </a:lnTo>
                  <a:lnTo>
                    <a:pt x="184603" y="116476"/>
                  </a:lnTo>
                  <a:lnTo>
                    <a:pt x="161527" y="137353"/>
                  </a:lnTo>
                  <a:lnTo>
                    <a:pt x="138452" y="158231"/>
                  </a:lnTo>
                  <a:lnTo>
                    <a:pt x="209876" y="296683"/>
                  </a:lnTo>
                  <a:cubicBezTo>
                    <a:pt x="187899" y="327450"/>
                    <a:pt x="171417" y="361514"/>
                    <a:pt x="160429" y="397775"/>
                  </a:cubicBezTo>
                  <a:lnTo>
                    <a:pt x="6593" y="425246"/>
                  </a:lnTo>
                  <a:lnTo>
                    <a:pt x="4395" y="456013"/>
                  </a:lnTo>
                  <a:lnTo>
                    <a:pt x="2198" y="485681"/>
                  </a:lnTo>
                  <a:lnTo>
                    <a:pt x="0" y="516448"/>
                  </a:lnTo>
                  <a:lnTo>
                    <a:pt x="148342" y="564797"/>
                  </a:lnTo>
                  <a:cubicBezTo>
                    <a:pt x="154934" y="601058"/>
                    <a:pt x="167022" y="637319"/>
                    <a:pt x="184603" y="670284"/>
                  </a:cubicBezTo>
                  <a:lnTo>
                    <a:pt x="95598" y="798846"/>
                  </a:lnTo>
                  <a:lnTo>
                    <a:pt x="116476" y="821922"/>
                  </a:lnTo>
                  <a:lnTo>
                    <a:pt x="137353" y="844997"/>
                  </a:lnTo>
                  <a:lnTo>
                    <a:pt x="158231" y="868073"/>
                  </a:lnTo>
                  <a:lnTo>
                    <a:pt x="297782" y="796649"/>
                  </a:lnTo>
                  <a:cubicBezTo>
                    <a:pt x="328549" y="818625"/>
                    <a:pt x="362613" y="835108"/>
                    <a:pt x="397775" y="846096"/>
                  </a:cubicBezTo>
                  <a:lnTo>
                    <a:pt x="425246" y="999932"/>
                  </a:lnTo>
                  <a:lnTo>
                    <a:pt x="456013" y="1002129"/>
                  </a:lnTo>
                  <a:lnTo>
                    <a:pt x="486780" y="1004327"/>
                  </a:lnTo>
                  <a:lnTo>
                    <a:pt x="517547" y="1006525"/>
                  </a:lnTo>
                  <a:lnTo>
                    <a:pt x="565895" y="857084"/>
                  </a:lnTo>
                  <a:cubicBezTo>
                    <a:pt x="602157" y="850491"/>
                    <a:pt x="637319" y="838404"/>
                    <a:pt x="670284" y="821922"/>
                  </a:cubicBezTo>
                  <a:lnTo>
                    <a:pt x="799945" y="910927"/>
                  </a:lnTo>
                  <a:lnTo>
                    <a:pt x="823021" y="890049"/>
                  </a:lnTo>
                  <a:lnTo>
                    <a:pt x="846096" y="869171"/>
                  </a:lnTo>
                  <a:lnTo>
                    <a:pt x="869171" y="848294"/>
                  </a:lnTo>
                  <a:lnTo>
                    <a:pt x="816428" y="745004"/>
                  </a:lnTo>
                </a:path>
              </a:pathLst>
            </a:custGeom>
            <a:noFill/>
            <a:ln w="19050" cap="flat">
              <a:solidFill>
                <a:schemeClr val="tx1"/>
              </a:solidFill>
              <a:prstDash val="solid"/>
              <a:round/>
            </a:ln>
          </p:spPr>
          <p:txBody>
            <a:bodyPr rtlCol="0" anchor="ctr"/>
            <a:lstStyle/>
            <a:p>
              <a:endParaRPr lang="en-ES" sz="1500"/>
            </a:p>
          </p:txBody>
        </p:sp>
        <p:sp>
          <p:nvSpPr>
            <p:cNvPr id="121" name="Freeform 120">
              <a:extLst>
                <a:ext uri="{FF2B5EF4-FFF2-40B4-BE49-F238E27FC236}">
                  <a16:creationId xmlns:a16="http://schemas.microsoft.com/office/drawing/2014/main" id="{3CA25320-B6DF-ED45-BCBA-568C3F1FC486}"/>
                </a:ext>
              </a:extLst>
            </p:cNvPr>
            <p:cNvSpPr/>
            <p:nvPr/>
          </p:nvSpPr>
          <p:spPr>
            <a:xfrm>
              <a:off x="750687" y="3575702"/>
              <a:ext cx="105653" cy="139777"/>
            </a:xfrm>
            <a:custGeom>
              <a:avLst/>
              <a:gdLst>
                <a:gd name="connsiteX0" fmla="*/ 313165 w 313165"/>
                <a:gd name="connsiteY0" fmla="*/ 368107 h 402170"/>
                <a:gd name="connsiteX1" fmla="*/ 201085 w 313165"/>
                <a:gd name="connsiteY1" fmla="*/ 402170 h 402170"/>
                <a:gd name="connsiteX2" fmla="*/ 0 w 313165"/>
                <a:gd name="connsiteY2" fmla="*/ 201085 h 402170"/>
                <a:gd name="connsiteX3" fmla="*/ 201085 w 313165"/>
                <a:gd name="connsiteY3" fmla="*/ 0 h 402170"/>
                <a:gd name="connsiteX4" fmla="*/ 313165 w 313165"/>
                <a:gd name="connsiteY4" fmla="*/ 34064 h 40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65" h="402170">
                  <a:moveTo>
                    <a:pt x="313165" y="368107"/>
                  </a:moveTo>
                  <a:cubicBezTo>
                    <a:pt x="281299" y="390083"/>
                    <a:pt x="242841" y="402170"/>
                    <a:pt x="201085" y="402170"/>
                  </a:cubicBezTo>
                  <a:cubicBezTo>
                    <a:pt x="90104" y="402170"/>
                    <a:pt x="0" y="312067"/>
                    <a:pt x="0" y="201085"/>
                  </a:cubicBezTo>
                  <a:cubicBezTo>
                    <a:pt x="0" y="90104"/>
                    <a:pt x="90104" y="0"/>
                    <a:pt x="201085" y="0"/>
                  </a:cubicBezTo>
                  <a:cubicBezTo>
                    <a:pt x="242841" y="0"/>
                    <a:pt x="281299" y="12087"/>
                    <a:pt x="313165" y="34064"/>
                  </a:cubicBezTo>
                </a:path>
              </a:pathLst>
            </a:custGeom>
            <a:noFill/>
            <a:ln w="19050" cap="flat">
              <a:solidFill>
                <a:schemeClr val="tx1"/>
              </a:solidFill>
              <a:prstDash val="solid"/>
              <a:round/>
            </a:ln>
          </p:spPr>
          <p:txBody>
            <a:bodyPr rtlCol="0" anchor="ctr"/>
            <a:lstStyle/>
            <a:p>
              <a:endParaRPr lang="en-ES" sz="1500"/>
            </a:p>
          </p:txBody>
        </p:sp>
        <p:sp>
          <p:nvSpPr>
            <p:cNvPr id="118" name="Freeform 117">
              <a:extLst>
                <a:ext uri="{FF2B5EF4-FFF2-40B4-BE49-F238E27FC236}">
                  <a16:creationId xmlns:a16="http://schemas.microsoft.com/office/drawing/2014/main" id="{F0A9D99C-D049-F745-9C2E-B5BE2FDAE37B}"/>
                </a:ext>
              </a:extLst>
            </p:cNvPr>
            <p:cNvSpPr/>
            <p:nvPr/>
          </p:nvSpPr>
          <p:spPr>
            <a:xfrm>
              <a:off x="971631" y="3358398"/>
              <a:ext cx="217237" cy="224178"/>
            </a:xfrm>
            <a:custGeom>
              <a:avLst/>
              <a:gdLst>
                <a:gd name="connsiteX0" fmla="*/ 60435 w 643911"/>
                <a:gd name="connsiteY0" fmla="*/ 512053 h 645010"/>
                <a:gd name="connsiteX1" fmla="*/ 73621 w 643911"/>
                <a:gd name="connsiteY1" fmla="*/ 527437 h 645010"/>
                <a:gd name="connsiteX2" fmla="*/ 86807 w 643911"/>
                <a:gd name="connsiteY2" fmla="*/ 542820 h 645010"/>
                <a:gd name="connsiteX3" fmla="*/ 99993 w 643911"/>
                <a:gd name="connsiteY3" fmla="*/ 558204 h 645010"/>
                <a:gd name="connsiteX4" fmla="*/ 188998 w 643911"/>
                <a:gd name="connsiteY4" fmla="*/ 512053 h 645010"/>
                <a:gd name="connsiteX5" fmla="*/ 252730 w 643911"/>
                <a:gd name="connsiteY5" fmla="*/ 543919 h 645010"/>
                <a:gd name="connsiteX6" fmla="*/ 270311 w 643911"/>
                <a:gd name="connsiteY6" fmla="*/ 642813 h 645010"/>
                <a:gd name="connsiteX7" fmla="*/ 290090 w 643911"/>
                <a:gd name="connsiteY7" fmla="*/ 643912 h 645010"/>
                <a:gd name="connsiteX8" fmla="*/ 309869 w 643911"/>
                <a:gd name="connsiteY8" fmla="*/ 643912 h 645010"/>
                <a:gd name="connsiteX9" fmla="*/ 329648 w 643911"/>
                <a:gd name="connsiteY9" fmla="*/ 645011 h 645010"/>
                <a:gd name="connsiteX10" fmla="*/ 360415 w 643911"/>
                <a:gd name="connsiteY10" fmla="*/ 549413 h 645010"/>
                <a:gd name="connsiteX11" fmla="*/ 427443 w 643911"/>
                <a:gd name="connsiteY11" fmla="*/ 526338 h 645010"/>
                <a:gd name="connsiteX12" fmla="*/ 509855 w 643911"/>
                <a:gd name="connsiteY12" fmla="*/ 583477 h 645010"/>
                <a:gd name="connsiteX13" fmla="*/ 525239 w 643911"/>
                <a:gd name="connsiteY13" fmla="*/ 570291 h 645010"/>
                <a:gd name="connsiteX14" fmla="*/ 540622 w 643911"/>
                <a:gd name="connsiteY14" fmla="*/ 557105 h 645010"/>
                <a:gd name="connsiteX15" fmla="*/ 556006 w 643911"/>
                <a:gd name="connsiteY15" fmla="*/ 543919 h 645010"/>
                <a:gd name="connsiteX16" fmla="*/ 509855 w 643911"/>
                <a:gd name="connsiteY16" fmla="*/ 454914 h 645010"/>
                <a:gd name="connsiteX17" fmla="*/ 541721 w 643911"/>
                <a:gd name="connsiteY17" fmla="*/ 391182 h 645010"/>
                <a:gd name="connsiteX18" fmla="*/ 640616 w 643911"/>
                <a:gd name="connsiteY18" fmla="*/ 373601 h 645010"/>
                <a:gd name="connsiteX19" fmla="*/ 641714 w 643911"/>
                <a:gd name="connsiteY19" fmla="*/ 353822 h 645010"/>
                <a:gd name="connsiteX20" fmla="*/ 642813 w 643911"/>
                <a:gd name="connsiteY20" fmla="*/ 334043 h 645010"/>
                <a:gd name="connsiteX21" fmla="*/ 643912 w 643911"/>
                <a:gd name="connsiteY21" fmla="*/ 314264 h 645010"/>
                <a:gd name="connsiteX22" fmla="*/ 548314 w 643911"/>
                <a:gd name="connsiteY22" fmla="*/ 283497 h 645010"/>
                <a:gd name="connsiteX23" fmla="*/ 525239 w 643911"/>
                <a:gd name="connsiteY23" fmla="*/ 216469 h 645010"/>
                <a:gd name="connsiteX24" fmla="*/ 582378 w 643911"/>
                <a:gd name="connsiteY24" fmla="*/ 134057 h 645010"/>
                <a:gd name="connsiteX25" fmla="*/ 569192 w 643911"/>
                <a:gd name="connsiteY25" fmla="*/ 118673 h 645010"/>
                <a:gd name="connsiteX26" fmla="*/ 556006 w 643911"/>
                <a:gd name="connsiteY26" fmla="*/ 103290 h 645010"/>
                <a:gd name="connsiteX27" fmla="*/ 542820 w 643911"/>
                <a:gd name="connsiteY27" fmla="*/ 87906 h 645010"/>
                <a:gd name="connsiteX28" fmla="*/ 453815 w 643911"/>
                <a:gd name="connsiteY28" fmla="*/ 132958 h 645010"/>
                <a:gd name="connsiteX29" fmla="*/ 390083 w 643911"/>
                <a:gd name="connsiteY29" fmla="*/ 101092 h 645010"/>
                <a:gd name="connsiteX30" fmla="*/ 372502 w 643911"/>
                <a:gd name="connsiteY30" fmla="*/ 3296 h 645010"/>
                <a:gd name="connsiteX31" fmla="*/ 352723 w 643911"/>
                <a:gd name="connsiteY31" fmla="*/ 2198 h 645010"/>
                <a:gd name="connsiteX32" fmla="*/ 332944 w 643911"/>
                <a:gd name="connsiteY32" fmla="*/ 1099 h 645010"/>
                <a:gd name="connsiteX33" fmla="*/ 313165 w 643911"/>
                <a:gd name="connsiteY33" fmla="*/ 0 h 645010"/>
                <a:gd name="connsiteX34" fmla="*/ 282398 w 643911"/>
                <a:gd name="connsiteY34" fmla="*/ 94499 h 645010"/>
                <a:gd name="connsiteX35" fmla="*/ 214271 w 643911"/>
                <a:gd name="connsiteY35" fmla="*/ 117574 h 645010"/>
                <a:gd name="connsiteX36" fmla="*/ 132958 w 643911"/>
                <a:gd name="connsiteY36" fmla="*/ 60435 h 645010"/>
                <a:gd name="connsiteX37" fmla="*/ 117574 w 643911"/>
                <a:gd name="connsiteY37" fmla="*/ 73621 h 645010"/>
                <a:gd name="connsiteX38" fmla="*/ 102191 w 643911"/>
                <a:gd name="connsiteY38" fmla="*/ 86807 h 645010"/>
                <a:gd name="connsiteX39" fmla="*/ 86807 w 643911"/>
                <a:gd name="connsiteY39" fmla="*/ 99993 h 645010"/>
                <a:gd name="connsiteX40" fmla="*/ 131859 w 643911"/>
                <a:gd name="connsiteY40" fmla="*/ 188998 h 645010"/>
                <a:gd name="connsiteX41" fmla="*/ 99993 w 643911"/>
                <a:gd name="connsiteY41" fmla="*/ 252730 h 645010"/>
                <a:gd name="connsiteX42" fmla="*/ 2198 w 643911"/>
                <a:gd name="connsiteY42" fmla="*/ 270311 h 645010"/>
                <a:gd name="connsiteX43" fmla="*/ 2198 w 643911"/>
                <a:gd name="connsiteY43" fmla="*/ 292288 h 645010"/>
                <a:gd name="connsiteX44" fmla="*/ 1099 w 643911"/>
                <a:gd name="connsiteY44" fmla="*/ 312067 h 645010"/>
                <a:gd name="connsiteX45" fmla="*/ 0 w 643911"/>
                <a:gd name="connsiteY45" fmla="*/ 331845 h 645010"/>
                <a:gd name="connsiteX46" fmla="*/ 94499 w 643911"/>
                <a:gd name="connsiteY46" fmla="*/ 362613 h 645010"/>
                <a:gd name="connsiteX47" fmla="*/ 117574 w 643911"/>
                <a:gd name="connsiteY47" fmla="*/ 429641 h 645010"/>
                <a:gd name="connsiteX48" fmla="*/ 60435 w 643911"/>
                <a:gd name="connsiteY48" fmla="*/ 512053 h 64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3911" h="645010">
                  <a:moveTo>
                    <a:pt x="60435" y="512053"/>
                  </a:moveTo>
                  <a:lnTo>
                    <a:pt x="73621" y="527437"/>
                  </a:lnTo>
                  <a:lnTo>
                    <a:pt x="86807" y="542820"/>
                  </a:lnTo>
                  <a:lnTo>
                    <a:pt x="99993" y="558204"/>
                  </a:lnTo>
                  <a:lnTo>
                    <a:pt x="188998" y="512053"/>
                  </a:lnTo>
                  <a:cubicBezTo>
                    <a:pt x="208777" y="526338"/>
                    <a:pt x="230753" y="536227"/>
                    <a:pt x="252730" y="543919"/>
                  </a:cubicBezTo>
                  <a:lnTo>
                    <a:pt x="270311" y="642813"/>
                  </a:lnTo>
                  <a:lnTo>
                    <a:pt x="290090" y="643912"/>
                  </a:lnTo>
                  <a:lnTo>
                    <a:pt x="309869" y="643912"/>
                  </a:lnTo>
                  <a:lnTo>
                    <a:pt x="329648" y="645011"/>
                  </a:lnTo>
                  <a:lnTo>
                    <a:pt x="360415" y="549413"/>
                  </a:lnTo>
                  <a:cubicBezTo>
                    <a:pt x="383490" y="545018"/>
                    <a:pt x="406566" y="537326"/>
                    <a:pt x="427443" y="526338"/>
                  </a:cubicBezTo>
                  <a:lnTo>
                    <a:pt x="509855" y="583477"/>
                  </a:lnTo>
                  <a:lnTo>
                    <a:pt x="525239" y="570291"/>
                  </a:lnTo>
                  <a:lnTo>
                    <a:pt x="540622" y="557105"/>
                  </a:lnTo>
                  <a:lnTo>
                    <a:pt x="556006" y="543919"/>
                  </a:lnTo>
                  <a:lnTo>
                    <a:pt x="509855" y="454914"/>
                  </a:lnTo>
                  <a:cubicBezTo>
                    <a:pt x="524140" y="435135"/>
                    <a:pt x="534029" y="414257"/>
                    <a:pt x="541721" y="391182"/>
                  </a:cubicBezTo>
                  <a:lnTo>
                    <a:pt x="640616" y="373601"/>
                  </a:lnTo>
                  <a:lnTo>
                    <a:pt x="641714" y="353822"/>
                  </a:lnTo>
                  <a:lnTo>
                    <a:pt x="642813" y="334043"/>
                  </a:lnTo>
                  <a:lnTo>
                    <a:pt x="643912" y="314264"/>
                  </a:lnTo>
                  <a:lnTo>
                    <a:pt x="548314" y="283497"/>
                  </a:lnTo>
                  <a:cubicBezTo>
                    <a:pt x="543919" y="260422"/>
                    <a:pt x="537326" y="237346"/>
                    <a:pt x="525239" y="216469"/>
                  </a:cubicBezTo>
                  <a:lnTo>
                    <a:pt x="582378" y="134057"/>
                  </a:lnTo>
                  <a:lnTo>
                    <a:pt x="569192" y="118673"/>
                  </a:lnTo>
                  <a:lnTo>
                    <a:pt x="556006" y="103290"/>
                  </a:lnTo>
                  <a:lnTo>
                    <a:pt x="542820" y="87906"/>
                  </a:lnTo>
                  <a:lnTo>
                    <a:pt x="453815" y="132958"/>
                  </a:lnTo>
                  <a:cubicBezTo>
                    <a:pt x="434036" y="118673"/>
                    <a:pt x="412060" y="108784"/>
                    <a:pt x="390083" y="101092"/>
                  </a:cubicBezTo>
                  <a:lnTo>
                    <a:pt x="372502" y="3296"/>
                  </a:lnTo>
                  <a:lnTo>
                    <a:pt x="352723" y="2198"/>
                  </a:lnTo>
                  <a:lnTo>
                    <a:pt x="332944" y="1099"/>
                  </a:lnTo>
                  <a:lnTo>
                    <a:pt x="313165" y="0"/>
                  </a:lnTo>
                  <a:lnTo>
                    <a:pt x="282398" y="94499"/>
                  </a:lnTo>
                  <a:cubicBezTo>
                    <a:pt x="259323" y="98894"/>
                    <a:pt x="236248" y="106586"/>
                    <a:pt x="214271" y="117574"/>
                  </a:cubicBezTo>
                  <a:lnTo>
                    <a:pt x="132958" y="60435"/>
                  </a:lnTo>
                  <a:lnTo>
                    <a:pt x="117574" y="73621"/>
                  </a:lnTo>
                  <a:lnTo>
                    <a:pt x="102191" y="86807"/>
                  </a:lnTo>
                  <a:lnTo>
                    <a:pt x="86807" y="99993"/>
                  </a:lnTo>
                  <a:lnTo>
                    <a:pt x="131859" y="188998"/>
                  </a:lnTo>
                  <a:cubicBezTo>
                    <a:pt x="117574" y="208777"/>
                    <a:pt x="107685" y="230753"/>
                    <a:pt x="99993" y="252730"/>
                  </a:cubicBezTo>
                  <a:lnTo>
                    <a:pt x="2198" y="270311"/>
                  </a:lnTo>
                  <a:lnTo>
                    <a:pt x="2198" y="292288"/>
                  </a:lnTo>
                  <a:lnTo>
                    <a:pt x="1099" y="312067"/>
                  </a:lnTo>
                  <a:lnTo>
                    <a:pt x="0" y="331845"/>
                  </a:lnTo>
                  <a:lnTo>
                    <a:pt x="94499" y="362613"/>
                  </a:lnTo>
                  <a:cubicBezTo>
                    <a:pt x="98894" y="385688"/>
                    <a:pt x="106586" y="408763"/>
                    <a:pt x="117574" y="429641"/>
                  </a:cubicBezTo>
                  <a:lnTo>
                    <a:pt x="60435" y="512053"/>
                  </a:lnTo>
                  <a:close/>
                </a:path>
              </a:pathLst>
            </a:custGeom>
            <a:noFill/>
            <a:ln w="19050" cap="flat">
              <a:solidFill>
                <a:schemeClr val="tx1"/>
              </a:solidFill>
              <a:prstDash val="solid"/>
              <a:round/>
            </a:ln>
          </p:spPr>
          <p:txBody>
            <a:bodyPr rtlCol="0" anchor="ctr"/>
            <a:lstStyle/>
            <a:p>
              <a:endParaRPr lang="en-ES" sz="1500"/>
            </a:p>
          </p:txBody>
        </p:sp>
        <p:sp>
          <p:nvSpPr>
            <p:cNvPr id="119" name="Freeform 118">
              <a:extLst>
                <a:ext uri="{FF2B5EF4-FFF2-40B4-BE49-F238E27FC236}">
                  <a16:creationId xmlns:a16="http://schemas.microsoft.com/office/drawing/2014/main" id="{3532B753-95DD-0347-9B0D-0EB4EA55D513}"/>
                </a:ext>
              </a:extLst>
            </p:cNvPr>
            <p:cNvSpPr/>
            <p:nvPr/>
          </p:nvSpPr>
          <p:spPr>
            <a:xfrm>
              <a:off x="1036506" y="3425995"/>
              <a:ext cx="86747" cy="89366"/>
            </a:xfrm>
            <a:custGeom>
              <a:avLst/>
              <a:gdLst>
                <a:gd name="connsiteX0" fmla="*/ 257125 w 257125"/>
                <a:gd name="connsiteY0" fmla="*/ 128563 h 257125"/>
                <a:gd name="connsiteX1" fmla="*/ 128563 w 257125"/>
                <a:gd name="connsiteY1" fmla="*/ 257125 h 257125"/>
                <a:gd name="connsiteX2" fmla="*/ 0 w 257125"/>
                <a:gd name="connsiteY2" fmla="*/ 128563 h 257125"/>
                <a:gd name="connsiteX3" fmla="*/ 128563 w 257125"/>
                <a:gd name="connsiteY3" fmla="*/ 0 h 257125"/>
                <a:gd name="connsiteX4" fmla="*/ 257125 w 257125"/>
                <a:gd name="connsiteY4" fmla="*/ 128563 h 25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25" h="257125">
                  <a:moveTo>
                    <a:pt x="257125" y="128563"/>
                  </a:moveTo>
                  <a:cubicBezTo>
                    <a:pt x="257125" y="199566"/>
                    <a:pt x="199566" y="257125"/>
                    <a:pt x="128563" y="257125"/>
                  </a:cubicBezTo>
                  <a:cubicBezTo>
                    <a:pt x="57559" y="257125"/>
                    <a:pt x="0" y="199566"/>
                    <a:pt x="0" y="128563"/>
                  </a:cubicBezTo>
                  <a:cubicBezTo>
                    <a:pt x="0" y="57559"/>
                    <a:pt x="57559" y="0"/>
                    <a:pt x="128563" y="0"/>
                  </a:cubicBezTo>
                  <a:cubicBezTo>
                    <a:pt x="199566" y="0"/>
                    <a:pt x="257125" y="57559"/>
                    <a:pt x="257125" y="128563"/>
                  </a:cubicBezTo>
                  <a:close/>
                </a:path>
              </a:pathLst>
            </a:custGeom>
            <a:noFill/>
            <a:ln w="19050" cap="flat">
              <a:solidFill>
                <a:schemeClr val="tx1"/>
              </a:solidFill>
              <a:prstDash val="solid"/>
              <a:round/>
            </a:ln>
          </p:spPr>
          <p:txBody>
            <a:bodyPr rtlCol="0" anchor="ctr"/>
            <a:lstStyle/>
            <a:p>
              <a:endParaRPr lang="en-ES" sz="1500"/>
            </a:p>
          </p:txBody>
        </p:sp>
        <p:sp>
          <p:nvSpPr>
            <p:cNvPr id="114" name="Freeform 113">
              <a:extLst>
                <a:ext uri="{FF2B5EF4-FFF2-40B4-BE49-F238E27FC236}">
                  <a16:creationId xmlns:a16="http://schemas.microsoft.com/office/drawing/2014/main" id="{1F0CA0BD-8D55-AE4F-B843-BEA402A64BD9}"/>
                </a:ext>
              </a:extLst>
            </p:cNvPr>
            <p:cNvSpPr/>
            <p:nvPr/>
          </p:nvSpPr>
          <p:spPr>
            <a:xfrm>
              <a:off x="855969" y="3588298"/>
              <a:ext cx="451897" cy="121834"/>
            </a:xfrm>
            <a:custGeom>
              <a:avLst/>
              <a:gdLst>
                <a:gd name="connsiteX0" fmla="*/ 165923 w 1339468"/>
                <a:gd name="connsiteY0" fmla="*/ 18 h 350543"/>
                <a:gd name="connsiteX1" fmla="*/ 323055 w 1339468"/>
                <a:gd name="connsiteY1" fmla="*/ 97813 h 350543"/>
                <a:gd name="connsiteX2" fmla="*/ 1016414 w 1339468"/>
                <a:gd name="connsiteY2" fmla="*/ 97813 h 350543"/>
                <a:gd name="connsiteX3" fmla="*/ 1173546 w 1339468"/>
                <a:gd name="connsiteY3" fmla="*/ 18 h 350543"/>
                <a:gd name="connsiteX4" fmla="*/ 1339469 w 1339468"/>
                <a:gd name="connsiteY4" fmla="*/ 118691 h 350543"/>
                <a:gd name="connsiteX5" fmla="*/ 1196622 w 1339468"/>
                <a:gd name="connsiteY5" fmla="*/ 118691 h 350543"/>
                <a:gd name="connsiteX6" fmla="*/ 1196622 w 1339468"/>
                <a:gd name="connsiteY6" fmla="*/ 231870 h 350543"/>
                <a:gd name="connsiteX7" fmla="*/ 1339469 w 1339468"/>
                <a:gd name="connsiteY7" fmla="*/ 231870 h 350543"/>
                <a:gd name="connsiteX8" fmla="*/ 1173546 w 1339468"/>
                <a:gd name="connsiteY8" fmla="*/ 350543 h 350543"/>
                <a:gd name="connsiteX9" fmla="*/ 1016414 w 1339468"/>
                <a:gd name="connsiteY9" fmla="*/ 252748 h 350543"/>
                <a:gd name="connsiteX10" fmla="*/ 323055 w 1339468"/>
                <a:gd name="connsiteY10" fmla="*/ 252748 h 350543"/>
                <a:gd name="connsiteX11" fmla="*/ 165923 w 1339468"/>
                <a:gd name="connsiteY11" fmla="*/ 350543 h 350543"/>
                <a:gd name="connsiteX12" fmla="*/ 0 w 1339468"/>
                <a:gd name="connsiteY12" fmla="*/ 231870 h 350543"/>
                <a:gd name="connsiteX13" fmla="*/ 142847 w 1339468"/>
                <a:gd name="connsiteY13" fmla="*/ 231870 h 350543"/>
                <a:gd name="connsiteX14" fmla="*/ 142847 w 1339468"/>
                <a:gd name="connsiteY14" fmla="*/ 118691 h 350543"/>
                <a:gd name="connsiteX15" fmla="*/ 0 w 1339468"/>
                <a:gd name="connsiteY15" fmla="*/ 118691 h 350543"/>
                <a:gd name="connsiteX16" fmla="*/ 165923 w 1339468"/>
                <a:gd name="connsiteY16" fmla="*/ 18 h 35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9468" h="350543">
                  <a:moveTo>
                    <a:pt x="165923" y="18"/>
                  </a:moveTo>
                  <a:cubicBezTo>
                    <a:pt x="235149" y="18"/>
                    <a:pt x="295584" y="39575"/>
                    <a:pt x="323055" y="97813"/>
                  </a:cubicBezTo>
                  <a:lnTo>
                    <a:pt x="1016414" y="97813"/>
                  </a:lnTo>
                  <a:cubicBezTo>
                    <a:pt x="1044984" y="39575"/>
                    <a:pt x="1104320" y="18"/>
                    <a:pt x="1173546" y="18"/>
                  </a:cubicBezTo>
                  <a:cubicBezTo>
                    <a:pt x="1250464" y="18"/>
                    <a:pt x="1315295" y="49465"/>
                    <a:pt x="1339469" y="118691"/>
                  </a:cubicBezTo>
                  <a:lnTo>
                    <a:pt x="1196622" y="118691"/>
                  </a:lnTo>
                  <a:lnTo>
                    <a:pt x="1196622" y="231870"/>
                  </a:lnTo>
                  <a:lnTo>
                    <a:pt x="1339469" y="231870"/>
                  </a:lnTo>
                  <a:cubicBezTo>
                    <a:pt x="1315295" y="301096"/>
                    <a:pt x="1250464" y="350543"/>
                    <a:pt x="1173546" y="350543"/>
                  </a:cubicBezTo>
                  <a:cubicBezTo>
                    <a:pt x="1104320" y="350543"/>
                    <a:pt x="1044984" y="309887"/>
                    <a:pt x="1016414" y="252748"/>
                  </a:cubicBezTo>
                  <a:lnTo>
                    <a:pt x="323055" y="252748"/>
                  </a:lnTo>
                  <a:cubicBezTo>
                    <a:pt x="294485" y="310985"/>
                    <a:pt x="235149" y="350543"/>
                    <a:pt x="165923" y="350543"/>
                  </a:cubicBezTo>
                  <a:cubicBezTo>
                    <a:pt x="89005" y="350543"/>
                    <a:pt x="24174" y="301096"/>
                    <a:pt x="0" y="231870"/>
                  </a:cubicBezTo>
                  <a:lnTo>
                    <a:pt x="142847" y="231870"/>
                  </a:lnTo>
                  <a:lnTo>
                    <a:pt x="142847" y="118691"/>
                  </a:lnTo>
                  <a:lnTo>
                    <a:pt x="0" y="118691"/>
                  </a:lnTo>
                  <a:cubicBezTo>
                    <a:pt x="24174" y="49465"/>
                    <a:pt x="89005" y="-1081"/>
                    <a:pt x="165923" y="18"/>
                  </a:cubicBezTo>
                  <a:close/>
                </a:path>
              </a:pathLst>
            </a:custGeom>
            <a:noFill/>
            <a:ln w="19050" cap="flat">
              <a:solidFill>
                <a:schemeClr val="tx1"/>
              </a:solidFill>
              <a:prstDash val="solid"/>
              <a:round/>
            </a:ln>
          </p:spPr>
          <p:txBody>
            <a:bodyPr rtlCol="0" anchor="ctr"/>
            <a:lstStyle/>
            <a:p>
              <a:endParaRPr lang="en-ES" sz="1500"/>
            </a:p>
          </p:txBody>
        </p:sp>
        <p:sp>
          <p:nvSpPr>
            <p:cNvPr id="115" name="Freeform 114">
              <a:extLst>
                <a:ext uri="{FF2B5EF4-FFF2-40B4-BE49-F238E27FC236}">
                  <a16:creationId xmlns:a16="http://schemas.microsoft.com/office/drawing/2014/main" id="{DE1A427D-9868-CE4F-B153-2E416E3CD4D0}"/>
                </a:ext>
              </a:extLst>
            </p:cNvPr>
            <p:cNvSpPr/>
            <p:nvPr/>
          </p:nvSpPr>
          <p:spPr>
            <a:xfrm>
              <a:off x="796655" y="3627258"/>
              <a:ext cx="37071" cy="38190"/>
            </a:xfrm>
            <a:custGeom>
              <a:avLst/>
              <a:gdLst>
                <a:gd name="connsiteX0" fmla="*/ 109883 w 109882"/>
                <a:gd name="connsiteY0" fmla="*/ 54941 h 109882"/>
                <a:gd name="connsiteX1" fmla="*/ 54941 w 109882"/>
                <a:gd name="connsiteY1" fmla="*/ 109883 h 109882"/>
                <a:gd name="connsiteX2" fmla="*/ 0 w 109882"/>
                <a:gd name="connsiteY2" fmla="*/ 54941 h 109882"/>
                <a:gd name="connsiteX3" fmla="*/ 54941 w 109882"/>
                <a:gd name="connsiteY3" fmla="*/ 0 h 109882"/>
                <a:gd name="connsiteX4" fmla="*/ 109883 w 109882"/>
                <a:gd name="connsiteY4" fmla="*/ 54941 h 10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82" h="109882">
                  <a:moveTo>
                    <a:pt x="109883" y="54941"/>
                  </a:moveTo>
                  <a:cubicBezTo>
                    <a:pt x="109883" y="85285"/>
                    <a:pt x="85285" y="109883"/>
                    <a:pt x="54941" y="109883"/>
                  </a:cubicBezTo>
                  <a:cubicBezTo>
                    <a:pt x="24598" y="109883"/>
                    <a:pt x="0" y="85285"/>
                    <a:pt x="0" y="54941"/>
                  </a:cubicBezTo>
                  <a:cubicBezTo>
                    <a:pt x="0" y="24598"/>
                    <a:pt x="24598" y="0"/>
                    <a:pt x="54941" y="0"/>
                  </a:cubicBezTo>
                  <a:cubicBezTo>
                    <a:pt x="85285" y="0"/>
                    <a:pt x="109883" y="24598"/>
                    <a:pt x="109883" y="54941"/>
                  </a:cubicBezTo>
                  <a:close/>
                </a:path>
              </a:pathLst>
            </a:custGeom>
            <a:noFill/>
            <a:ln w="19050" cap="flat">
              <a:solidFill>
                <a:schemeClr val="tx1"/>
              </a:solidFill>
              <a:prstDash val="solid"/>
              <a:round/>
            </a:ln>
          </p:spPr>
          <p:txBody>
            <a:bodyPr rtlCol="0" anchor="ctr"/>
            <a:lstStyle/>
            <a:p>
              <a:endParaRPr lang="en-ES" sz="1500" dirty="0"/>
            </a:p>
          </p:txBody>
        </p:sp>
        <p:sp>
          <p:nvSpPr>
            <p:cNvPr id="112" name="Freeform 111">
              <a:extLst>
                <a:ext uri="{FF2B5EF4-FFF2-40B4-BE49-F238E27FC236}">
                  <a16:creationId xmlns:a16="http://schemas.microsoft.com/office/drawing/2014/main" id="{EB69A362-5F98-2340-9A22-AD7E174EF1AD}"/>
                </a:ext>
              </a:extLst>
            </p:cNvPr>
            <p:cNvSpPr/>
            <p:nvPr/>
          </p:nvSpPr>
          <p:spPr>
            <a:xfrm>
              <a:off x="1066533" y="3456929"/>
              <a:ext cx="26691" cy="27497"/>
            </a:xfrm>
            <a:custGeom>
              <a:avLst/>
              <a:gdLst>
                <a:gd name="connsiteX0" fmla="*/ 79116 w 79115"/>
                <a:gd name="connsiteY0" fmla="*/ 39558 h 79115"/>
                <a:gd name="connsiteX1" fmla="*/ 39558 w 79115"/>
                <a:gd name="connsiteY1" fmla="*/ 79115 h 79115"/>
                <a:gd name="connsiteX2" fmla="*/ 0 w 79115"/>
                <a:gd name="connsiteY2" fmla="*/ 39558 h 79115"/>
                <a:gd name="connsiteX3" fmla="*/ 39558 w 79115"/>
                <a:gd name="connsiteY3" fmla="*/ 0 h 79115"/>
                <a:gd name="connsiteX4" fmla="*/ 79116 w 79115"/>
                <a:gd name="connsiteY4" fmla="*/ 39558 h 79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15" h="79115">
                  <a:moveTo>
                    <a:pt x="79116" y="39558"/>
                  </a:moveTo>
                  <a:cubicBezTo>
                    <a:pt x="79116" y="61405"/>
                    <a:pt x="61405" y="79115"/>
                    <a:pt x="39558" y="79115"/>
                  </a:cubicBezTo>
                  <a:cubicBezTo>
                    <a:pt x="17711" y="79115"/>
                    <a:pt x="0" y="61405"/>
                    <a:pt x="0" y="39558"/>
                  </a:cubicBezTo>
                  <a:cubicBezTo>
                    <a:pt x="0" y="17711"/>
                    <a:pt x="17711" y="0"/>
                    <a:pt x="39558" y="0"/>
                  </a:cubicBezTo>
                  <a:cubicBezTo>
                    <a:pt x="61405" y="0"/>
                    <a:pt x="79116" y="17711"/>
                    <a:pt x="79116" y="39558"/>
                  </a:cubicBezTo>
                  <a:close/>
                </a:path>
              </a:pathLst>
            </a:custGeom>
            <a:noFill/>
            <a:ln w="19050" cap="flat">
              <a:solidFill>
                <a:schemeClr val="tx1"/>
              </a:solidFill>
              <a:prstDash val="solid"/>
              <a:round/>
            </a:ln>
          </p:spPr>
          <p:txBody>
            <a:bodyPr rtlCol="0" anchor="ctr"/>
            <a:lstStyle/>
            <a:p>
              <a:endParaRPr lang="en-ES" sz="1500"/>
            </a:p>
          </p:txBody>
        </p:sp>
      </p:grpSp>
      <p:sp>
        <p:nvSpPr>
          <p:cNvPr id="122" name="TextBox 121">
            <a:extLst>
              <a:ext uri="{FF2B5EF4-FFF2-40B4-BE49-F238E27FC236}">
                <a16:creationId xmlns:a16="http://schemas.microsoft.com/office/drawing/2014/main" id="{49CEC19E-062D-004A-AFA6-7AA0F2B5CBC4}"/>
              </a:ext>
            </a:extLst>
          </p:cNvPr>
          <p:cNvSpPr txBox="1"/>
          <p:nvPr/>
        </p:nvSpPr>
        <p:spPr>
          <a:xfrm>
            <a:off x="2299120" y="3944040"/>
            <a:ext cx="8832310" cy="563231"/>
          </a:xfrm>
          <a:prstGeom prst="rect">
            <a:avLst/>
          </a:prstGeom>
          <a:noFill/>
        </p:spPr>
        <p:txBody>
          <a:bodyPr wrap="square" lIns="0" rtlCol="0">
            <a:spAutoFit/>
          </a:bodyPr>
          <a:lstStyle/>
          <a:p>
            <a:r>
              <a:rPr lang="en-US" dirty="0"/>
              <a:t>Diversify with Spot and On-Demand</a:t>
            </a:r>
          </a:p>
          <a:p>
            <a:pPr>
              <a:lnSpc>
                <a:spcPct val="90000"/>
              </a:lnSpc>
              <a:spcAft>
                <a:spcPts val="1500"/>
              </a:spcAft>
            </a:pPr>
            <a:r>
              <a:rPr lang="en-US" sz="1400" i="1" dirty="0"/>
              <a:t>Karpenter helps simplify diversification across purchase options and instance types</a:t>
            </a:r>
          </a:p>
        </p:txBody>
      </p:sp>
      <p:sp>
        <p:nvSpPr>
          <p:cNvPr id="137" name="TextBox 136">
            <a:extLst>
              <a:ext uri="{FF2B5EF4-FFF2-40B4-BE49-F238E27FC236}">
                <a16:creationId xmlns:a16="http://schemas.microsoft.com/office/drawing/2014/main" id="{1736CE79-783D-6E45-98C3-F253A0B8869F}"/>
              </a:ext>
            </a:extLst>
          </p:cNvPr>
          <p:cNvSpPr txBox="1"/>
          <p:nvPr/>
        </p:nvSpPr>
        <p:spPr>
          <a:xfrm>
            <a:off x="2233242" y="4927443"/>
            <a:ext cx="8898188" cy="563231"/>
          </a:xfrm>
          <a:prstGeom prst="rect">
            <a:avLst/>
          </a:prstGeom>
          <a:noFill/>
        </p:spPr>
        <p:txBody>
          <a:bodyPr wrap="square" lIns="0" rtlCol="0">
            <a:spAutoFit/>
          </a:bodyPr>
          <a:lstStyle/>
          <a:p>
            <a:r>
              <a:rPr lang="en-US" dirty="0"/>
              <a:t>Automated Node consolidation </a:t>
            </a:r>
          </a:p>
          <a:p>
            <a:pPr>
              <a:lnSpc>
                <a:spcPct val="90000"/>
              </a:lnSpc>
              <a:spcAft>
                <a:spcPts val="1500"/>
              </a:spcAft>
            </a:pPr>
            <a:r>
              <a:rPr lang="en-GB" sz="1400" i="1" dirty="0"/>
              <a:t>Lowers costs by constantly looking for ways to improve efficiency on right sized compute</a:t>
            </a:r>
          </a:p>
        </p:txBody>
      </p:sp>
      <p:pic>
        <p:nvPicPr>
          <p:cNvPr id="82" name="Picture 81">
            <a:extLst>
              <a:ext uri="{FF2B5EF4-FFF2-40B4-BE49-F238E27FC236}">
                <a16:creationId xmlns:a16="http://schemas.microsoft.com/office/drawing/2014/main" id="{A38C3434-F954-C348-AF03-558A380FC406}"/>
              </a:ext>
            </a:extLst>
          </p:cNvPr>
          <p:cNvPicPr>
            <a:picLocks noChangeAspect="1"/>
          </p:cNvPicPr>
          <p:nvPr/>
        </p:nvPicPr>
        <p:blipFill>
          <a:blip r:embed="rId3">
            <a:duotone>
              <a:prstClr val="black"/>
              <a:schemeClr val="accent3">
                <a:tint val="45000"/>
                <a:satMod val="400000"/>
              </a:schemeClr>
            </a:duotone>
          </a:blip>
          <a:stretch>
            <a:fillRect/>
          </a:stretch>
        </p:blipFill>
        <p:spPr>
          <a:xfrm>
            <a:off x="698333" y="4784844"/>
            <a:ext cx="914400" cy="821803"/>
          </a:xfrm>
          <a:prstGeom prst="rect">
            <a:avLst/>
          </a:prstGeom>
        </p:spPr>
      </p:pic>
      <p:grpSp>
        <p:nvGrpSpPr>
          <p:cNvPr id="9" name="Group 8">
            <a:extLst>
              <a:ext uri="{FF2B5EF4-FFF2-40B4-BE49-F238E27FC236}">
                <a16:creationId xmlns:a16="http://schemas.microsoft.com/office/drawing/2014/main" id="{BF6A3C23-7053-F5C2-83BE-2DBC9717418B}"/>
              </a:ext>
            </a:extLst>
          </p:cNvPr>
          <p:cNvGrpSpPr>
            <a:grpSpLocks noChangeAspect="1"/>
          </p:cNvGrpSpPr>
          <p:nvPr/>
        </p:nvGrpSpPr>
        <p:grpSpPr>
          <a:xfrm>
            <a:off x="698333" y="3829226"/>
            <a:ext cx="914400" cy="802405"/>
            <a:chOff x="655771" y="4240093"/>
            <a:chExt cx="631719" cy="554346"/>
          </a:xfrm>
        </p:grpSpPr>
        <p:grpSp>
          <p:nvGrpSpPr>
            <p:cNvPr id="95" name="Graphic 3">
              <a:extLst>
                <a:ext uri="{FF2B5EF4-FFF2-40B4-BE49-F238E27FC236}">
                  <a16:creationId xmlns:a16="http://schemas.microsoft.com/office/drawing/2014/main" id="{1A62EA77-DB7E-7D41-96DD-24BF4978D190}"/>
                </a:ext>
              </a:extLst>
            </p:cNvPr>
            <p:cNvGrpSpPr>
              <a:grpSpLocks noChangeAspect="1"/>
            </p:cNvGrpSpPr>
            <p:nvPr/>
          </p:nvGrpSpPr>
          <p:grpSpPr>
            <a:xfrm>
              <a:off x="655771" y="4240093"/>
              <a:ext cx="631719" cy="554346"/>
              <a:chOff x="10868651" y="3244093"/>
              <a:chExt cx="2019510" cy="1661450"/>
            </a:xfrm>
          </p:grpSpPr>
          <p:grpSp>
            <p:nvGrpSpPr>
              <p:cNvPr id="96" name="Graphic 3">
                <a:extLst>
                  <a:ext uri="{FF2B5EF4-FFF2-40B4-BE49-F238E27FC236}">
                    <a16:creationId xmlns:a16="http://schemas.microsoft.com/office/drawing/2014/main" id="{D22A2ABB-1251-7F49-B4F8-BAB564851E6E}"/>
                  </a:ext>
                </a:extLst>
              </p:cNvPr>
              <p:cNvGrpSpPr/>
              <p:nvPr/>
            </p:nvGrpSpPr>
            <p:grpSpPr>
              <a:xfrm>
                <a:off x="10868651" y="3244093"/>
                <a:ext cx="2019510" cy="1661450"/>
                <a:chOff x="10868651" y="3244093"/>
                <a:chExt cx="2019510" cy="1661450"/>
              </a:xfrm>
            </p:grpSpPr>
            <p:grpSp>
              <p:nvGrpSpPr>
                <p:cNvPr id="99" name="Graphic 3">
                  <a:extLst>
                    <a:ext uri="{FF2B5EF4-FFF2-40B4-BE49-F238E27FC236}">
                      <a16:creationId xmlns:a16="http://schemas.microsoft.com/office/drawing/2014/main" id="{CB4E968F-1349-B74C-A625-DD9709EA34E2}"/>
                    </a:ext>
                  </a:extLst>
                </p:cNvPr>
                <p:cNvGrpSpPr/>
                <p:nvPr/>
              </p:nvGrpSpPr>
              <p:grpSpPr>
                <a:xfrm>
                  <a:off x="10868651" y="3244093"/>
                  <a:ext cx="2019510" cy="1661450"/>
                  <a:chOff x="10868651" y="3244093"/>
                  <a:chExt cx="2019510" cy="1661450"/>
                </a:xfrm>
                <a:noFill/>
              </p:grpSpPr>
              <p:grpSp>
                <p:nvGrpSpPr>
                  <p:cNvPr id="101" name="Graphic 3">
                    <a:extLst>
                      <a:ext uri="{FF2B5EF4-FFF2-40B4-BE49-F238E27FC236}">
                        <a16:creationId xmlns:a16="http://schemas.microsoft.com/office/drawing/2014/main" id="{62B9A379-8C60-DD4E-91D5-1B2AC19A49FC}"/>
                      </a:ext>
                    </a:extLst>
                  </p:cNvPr>
                  <p:cNvGrpSpPr/>
                  <p:nvPr/>
                </p:nvGrpSpPr>
                <p:grpSpPr>
                  <a:xfrm>
                    <a:off x="10868651" y="3660384"/>
                    <a:ext cx="1185688" cy="1245158"/>
                    <a:chOff x="10868651" y="3660384"/>
                    <a:chExt cx="1185688" cy="1245158"/>
                  </a:xfrm>
                  <a:noFill/>
                </p:grpSpPr>
                <p:sp>
                  <p:nvSpPr>
                    <p:cNvPr id="105" name="Freeform 104">
                      <a:extLst>
                        <a:ext uri="{FF2B5EF4-FFF2-40B4-BE49-F238E27FC236}">
                          <a16:creationId xmlns:a16="http://schemas.microsoft.com/office/drawing/2014/main" id="{E6583CE4-5516-6A47-A8A5-FF2ABFA7BDA7}"/>
                        </a:ext>
                      </a:extLst>
                    </p:cNvPr>
                    <p:cNvSpPr/>
                    <p:nvPr/>
                  </p:nvSpPr>
                  <p:spPr>
                    <a:xfrm>
                      <a:off x="10868651" y="3660384"/>
                      <a:ext cx="1185688" cy="1245158"/>
                    </a:xfrm>
                    <a:custGeom>
                      <a:avLst/>
                      <a:gdLst>
                        <a:gd name="connsiteX0" fmla="*/ 1018428 w 1185688"/>
                        <a:gd name="connsiteY0" fmla="*/ 937895 h 1245158"/>
                        <a:gd name="connsiteX1" fmla="*/ 988693 w 1185688"/>
                        <a:gd name="connsiteY1" fmla="*/ 879664 h 1245158"/>
                        <a:gd name="connsiteX2" fmla="*/ 1049402 w 1185688"/>
                        <a:gd name="connsiteY2" fmla="*/ 757007 h 1245158"/>
                        <a:gd name="connsiteX3" fmla="*/ 1111350 w 1185688"/>
                        <a:gd name="connsiteY3" fmla="*/ 745856 h 1245158"/>
                        <a:gd name="connsiteX4" fmla="*/ 1185688 w 1185688"/>
                        <a:gd name="connsiteY4" fmla="*/ 587269 h 1245158"/>
                        <a:gd name="connsiteX5" fmla="*/ 1064270 w 1185688"/>
                        <a:gd name="connsiteY5" fmla="*/ 547622 h 1245158"/>
                        <a:gd name="connsiteX6" fmla="*/ 1019667 w 1185688"/>
                        <a:gd name="connsiteY6" fmla="*/ 417531 h 1245158"/>
                        <a:gd name="connsiteX7" fmla="*/ 1129935 w 1185688"/>
                        <a:gd name="connsiteY7" fmla="*/ 257704 h 1245158"/>
                        <a:gd name="connsiteX8" fmla="*/ 1103917 w 1185688"/>
                        <a:gd name="connsiteY8" fmla="*/ 229208 h 1245158"/>
                        <a:gd name="connsiteX9" fmla="*/ 1077898 w 1185688"/>
                        <a:gd name="connsiteY9" fmla="*/ 200712 h 1245158"/>
                        <a:gd name="connsiteX10" fmla="*/ 1051880 w 1185688"/>
                        <a:gd name="connsiteY10" fmla="*/ 172216 h 1245158"/>
                        <a:gd name="connsiteX11" fmla="*/ 879664 w 1185688"/>
                        <a:gd name="connsiteY11" fmla="*/ 260182 h 1245158"/>
                        <a:gd name="connsiteX12" fmla="*/ 755768 w 1185688"/>
                        <a:gd name="connsiteY12" fmla="*/ 198234 h 1245158"/>
                        <a:gd name="connsiteX13" fmla="*/ 721077 w 1185688"/>
                        <a:gd name="connsiteY13" fmla="*/ 7434 h 1245158"/>
                        <a:gd name="connsiteX14" fmla="*/ 682669 w 1185688"/>
                        <a:gd name="connsiteY14" fmla="*/ 4956 h 1245158"/>
                        <a:gd name="connsiteX15" fmla="*/ 644261 w 1185688"/>
                        <a:gd name="connsiteY15" fmla="*/ 2478 h 1245158"/>
                        <a:gd name="connsiteX16" fmla="*/ 605853 w 1185688"/>
                        <a:gd name="connsiteY16" fmla="*/ 0 h 1245158"/>
                        <a:gd name="connsiteX17" fmla="*/ 546383 w 1185688"/>
                        <a:gd name="connsiteY17" fmla="*/ 183367 h 1245158"/>
                        <a:gd name="connsiteX18" fmla="*/ 415053 w 1185688"/>
                        <a:gd name="connsiteY18" fmla="*/ 227969 h 1245158"/>
                        <a:gd name="connsiteX19" fmla="*/ 257704 w 1185688"/>
                        <a:gd name="connsiteY19" fmla="*/ 117702 h 1245158"/>
                        <a:gd name="connsiteX20" fmla="*/ 229208 w 1185688"/>
                        <a:gd name="connsiteY20" fmla="*/ 143720 h 1245158"/>
                        <a:gd name="connsiteX21" fmla="*/ 200712 w 1185688"/>
                        <a:gd name="connsiteY21" fmla="*/ 169738 h 1245158"/>
                        <a:gd name="connsiteX22" fmla="*/ 172216 w 1185688"/>
                        <a:gd name="connsiteY22" fmla="*/ 195756 h 1245158"/>
                        <a:gd name="connsiteX23" fmla="*/ 258943 w 1185688"/>
                        <a:gd name="connsiteY23" fmla="*/ 365494 h 1245158"/>
                        <a:gd name="connsiteX24" fmla="*/ 196995 w 1185688"/>
                        <a:gd name="connsiteY24" fmla="*/ 490630 h 1245158"/>
                        <a:gd name="connsiteX25" fmla="*/ 7434 w 1185688"/>
                        <a:gd name="connsiteY25" fmla="*/ 525321 h 1245158"/>
                        <a:gd name="connsiteX26" fmla="*/ 4956 w 1185688"/>
                        <a:gd name="connsiteY26" fmla="*/ 563728 h 1245158"/>
                        <a:gd name="connsiteX27" fmla="*/ 2478 w 1185688"/>
                        <a:gd name="connsiteY27" fmla="*/ 602136 h 1245158"/>
                        <a:gd name="connsiteX28" fmla="*/ 0 w 1185688"/>
                        <a:gd name="connsiteY28" fmla="*/ 640544 h 1245158"/>
                        <a:gd name="connsiteX29" fmla="*/ 184606 w 1185688"/>
                        <a:gd name="connsiteY29" fmla="*/ 700014 h 1245158"/>
                        <a:gd name="connsiteX30" fmla="*/ 229208 w 1185688"/>
                        <a:gd name="connsiteY30" fmla="*/ 831345 h 1245158"/>
                        <a:gd name="connsiteX31" fmla="*/ 117702 w 1185688"/>
                        <a:gd name="connsiteY31" fmla="*/ 989932 h 1245158"/>
                        <a:gd name="connsiteX32" fmla="*/ 143720 w 1185688"/>
                        <a:gd name="connsiteY32" fmla="*/ 1018428 h 1245158"/>
                        <a:gd name="connsiteX33" fmla="*/ 169738 w 1185688"/>
                        <a:gd name="connsiteY33" fmla="*/ 1046924 h 1245158"/>
                        <a:gd name="connsiteX34" fmla="*/ 195756 w 1185688"/>
                        <a:gd name="connsiteY34" fmla="*/ 1075420 h 1245158"/>
                        <a:gd name="connsiteX35" fmla="*/ 367972 w 1185688"/>
                        <a:gd name="connsiteY35" fmla="*/ 986215 h 1245158"/>
                        <a:gd name="connsiteX36" fmla="*/ 491869 w 1185688"/>
                        <a:gd name="connsiteY36" fmla="*/ 1046924 h 1245158"/>
                        <a:gd name="connsiteX37" fmla="*/ 526560 w 1185688"/>
                        <a:gd name="connsiteY37" fmla="*/ 1237725 h 1245158"/>
                        <a:gd name="connsiteX38" fmla="*/ 564967 w 1185688"/>
                        <a:gd name="connsiteY38" fmla="*/ 1240203 h 1245158"/>
                        <a:gd name="connsiteX39" fmla="*/ 603375 w 1185688"/>
                        <a:gd name="connsiteY39" fmla="*/ 1242680 h 1245158"/>
                        <a:gd name="connsiteX40" fmla="*/ 641783 w 1185688"/>
                        <a:gd name="connsiteY40" fmla="*/ 1245158 h 1245158"/>
                        <a:gd name="connsiteX41" fmla="*/ 701253 w 1185688"/>
                        <a:gd name="connsiteY41" fmla="*/ 1059314 h 1245158"/>
                        <a:gd name="connsiteX42" fmla="*/ 831345 w 1185688"/>
                        <a:gd name="connsiteY42" fmla="*/ 1014711 h 1245158"/>
                        <a:gd name="connsiteX43" fmla="*/ 991171 w 1185688"/>
                        <a:gd name="connsiteY43" fmla="*/ 1126218 h 1245158"/>
                        <a:gd name="connsiteX44" fmla="*/ 1019667 w 1185688"/>
                        <a:gd name="connsiteY44" fmla="*/ 1100200 h 1245158"/>
                        <a:gd name="connsiteX45" fmla="*/ 1034535 w 1185688"/>
                        <a:gd name="connsiteY45" fmla="*/ 1086571 h 124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85688" h="1245158">
                          <a:moveTo>
                            <a:pt x="1018428" y="937895"/>
                          </a:moveTo>
                          <a:lnTo>
                            <a:pt x="988693" y="879664"/>
                          </a:lnTo>
                          <a:cubicBezTo>
                            <a:pt x="1015950" y="841256"/>
                            <a:pt x="1035773" y="800371"/>
                            <a:pt x="1049402" y="757007"/>
                          </a:cubicBezTo>
                          <a:lnTo>
                            <a:pt x="1111350" y="745856"/>
                          </a:lnTo>
                          <a:moveTo>
                            <a:pt x="1185688" y="587269"/>
                          </a:moveTo>
                          <a:lnTo>
                            <a:pt x="1064270" y="547622"/>
                          </a:lnTo>
                          <a:cubicBezTo>
                            <a:pt x="1056836" y="503019"/>
                            <a:pt x="1041968" y="458417"/>
                            <a:pt x="1019667" y="417531"/>
                          </a:cubicBezTo>
                          <a:lnTo>
                            <a:pt x="1129935" y="257704"/>
                          </a:lnTo>
                          <a:lnTo>
                            <a:pt x="1103917" y="229208"/>
                          </a:lnTo>
                          <a:lnTo>
                            <a:pt x="1077898" y="200712"/>
                          </a:lnTo>
                          <a:lnTo>
                            <a:pt x="1051880" y="172216"/>
                          </a:lnTo>
                          <a:lnTo>
                            <a:pt x="879664" y="260182"/>
                          </a:lnTo>
                          <a:cubicBezTo>
                            <a:pt x="841256" y="232925"/>
                            <a:pt x="799131" y="211863"/>
                            <a:pt x="755768" y="198234"/>
                          </a:cubicBezTo>
                          <a:lnTo>
                            <a:pt x="721077" y="7434"/>
                          </a:lnTo>
                          <a:lnTo>
                            <a:pt x="682669" y="4956"/>
                          </a:lnTo>
                          <a:lnTo>
                            <a:pt x="644261" y="2478"/>
                          </a:lnTo>
                          <a:lnTo>
                            <a:pt x="605853" y="0"/>
                          </a:lnTo>
                          <a:lnTo>
                            <a:pt x="546383" y="183367"/>
                          </a:lnTo>
                          <a:cubicBezTo>
                            <a:pt x="500541" y="190800"/>
                            <a:pt x="457178" y="205668"/>
                            <a:pt x="415053" y="227969"/>
                          </a:cubicBezTo>
                          <a:lnTo>
                            <a:pt x="257704" y="117702"/>
                          </a:lnTo>
                          <a:lnTo>
                            <a:pt x="229208" y="143720"/>
                          </a:lnTo>
                          <a:lnTo>
                            <a:pt x="200712" y="169738"/>
                          </a:lnTo>
                          <a:lnTo>
                            <a:pt x="172216" y="195756"/>
                          </a:lnTo>
                          <a:lnTo>
                            <a:pt x="258943" y="365494"/>
                          </a:lnTo>
                          <a:cubicBezTo>
                            <a:pt x="231686" y="403902"/>
                            <a:pt x="210624" y="446027"/>
                            <a:pt x="196995" y="490630"/>
                          </a:cubicBezTo>
                          <a:lnTo>
                            <a:pt x="7434" y="525321"/>
                          </a:lnTo>
                          <a:lnTo>
                            <a:pt x="4956" y="563728"/>
                          </a:lnTo>
                          <a:lnTo>
                            <a:pt x="2478" y="602136"/>
                          </a:lnTo>
                          <a:lnTo>
                            <a:pt x="0" y="640544"/>
                          </a:lnTo>
                          <a:lnTo>
                            <a:pt x="184606" y="700014"/>
                          </a:lnTo>
                          <a:cubicBezTo>
                            <a:pt x="192039" y="744617"/>
                            <a:pt x="206907" y="789220"/>
                            <a:pt x="229208" y="831345"/>
                          </a:cubicBezTo>
                          <a:lnTo>
                            <a:pt x="117702" y="989932"/>
                          </a:lnTo>
                          <a:lnTo>
                            <a:pt x="143720" y="1018428"/>
                          </a:lnTo>
                          <a:lnTo>
                            <a:pt x="169738" y="1046924"/>
                          </a:lnTo>
                          <a:lnTo>
                            <a:pt x="195756" y="1075420"/>
                          </a:lnTo>
                          <a:lnTo>
                            <a:pt x="367972" y="986215"/>
                          </a:lnTo>
                          <a:cubicBezTo>
                            <a:pt x="406380" y="1013472"/>
                            <a:pt x="448505" y="1033296"/>
                            <a:pt x="491869" y="1046924"/>
                          </a:cubicBezTo>
                          <a:lnTo>
                            <a:pt x="526560" y="1237725"/>
                          </a:lnTo>
                          <a:lnTo>
                            <a:pt x="564967" y="1240203"/>
                          </a:lnTo>
                          <a:lnTo>
                            <a:pt x="603375" y="1242680"/>
                          </a:lnTo>
                          <a:lnTo>
                            <a:pt x="641783" y="1245158"/>
                          </a:lnTo>
                          <a:lnTo>
                            <a:pt x="701253" y="1059314"/>
                          </a:lnTo>
                          <a:cubicBezTo>
                            <a:pt x="745856" y="1051880"/>
                            <a:pt x="789220" y="1037012"/>
                            <a:pt x="831345" y="1014711"/>
                          </a:cubicBezTo>
                          <a:lnTo>
                            <a:pt x="991171" y="1126218"/>
                          </a:lnTo>
                          <a:lnTo>
                            <a:pt x="1019667" y="1100200"/>
                          </a:lnTo>
                          <a:lnTo>
                            <a:pt x="1034535" y="1086571"/>
                          </a:lnTo>
                        </a:path>
                      </a:pathLst>
                    </a:custGeom>
                    <a:noFill/>
                    <a:ln w="19050" cap="flat">
                      <a:solidFill>
                        <a:schemeClr val="accent1"/>
                      </a:solidFill>
                      <a:prstDash val="solid"/>
                      <a:round/>
                    </a:ln>
                  </p:spPr>
                  <p:txBody>
                    <a:bodyPr rtlCol="0" anchor="ctr"/>
                    <a:lstStyle/>
                    <a:p>
                      <a:endParaRPr lang="en-ES" sz="1500"/>
                    </a:p>
                  </p:txBody>
                </p:sp>
                <p:sp>
                  <p:nvSpPr>
                    <p:cNvPr id="106" name="Freeform 105">
                      <a:extLst>
                        <a:ext uri="{FF2B5EF4-FFF2-40B4-BE49-F238E27FC236}">
                          <a16:creationId xmlns:a16="http://schemas.microsoft.com/office/drawing/2014/main" id="{BBE87223-487E-064B-A98C-E3E2345F238B}"/>
                        </a:ext>
                      </a:extLst>
                    </p:cNvPr>
                    <p:cNvSpPr/>
                    <p:nvPr/>
                  </p:nvSpPr>
                  <p:spPr>
                    <a:xfrm>
                      <a:off x="11244057" y="4034551"/>
                      <a:ext cx="498063" cy="498063"/>
                    </a:xfrm>
                    <a:custGeom>
                      <a:avLst/>
                      <a:gdLst>
                        <a:gd name="connsiteX0" fmla="*/ 498063 w 498063"/>
                        <a:gd name="connsiteY0" fmla="*/ 249032 h 498063"/>
                        <a:gd name="connsiteX1" fmla="*/ 249032 w 498063"/>
                        <a:gd name="connsiteY1" fmla="*/ 498063 h 498063"/>
                        <a:gd name="connsiteX2" fmla="*/ 0 w 498063"/>
                        <a:gd name="connsiteY2" fmla="*/ 249032 h 498063"/>
                        <a:gd name="connsiteX3" fmla="*/ 249032 w 498063"/>
                        <a:gd name="connsiteY3" fmla="*/ 0 h 498063"/>
                        <a:gd name="connsiteX4" fmla="*/ 498063 w 498063"/>
                        <a:gd name="connsiteY4" fmla="*/ 249032 h 498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063" h="498063">
                          <a:moveTo>
                            <a:pt x="498063" y="249032"/>
                          </a:moveTo>
                          <a:cubicBezTo>
                            <a:pt x="498063" y="386568"/>
                            <a:pt x="386568" y="498063"/>
                            <a:pt x="249032" y="498063"/>
                          </a:cubicBezTo>
                          <a:cubicBezTo>
                            <a:pt x="111495" y="498063"/>
                            <a:pt x="0" y="386568"/>
                            <a:pt x="0" y="249032"/>
                          </a:cubicBezTo>
                          <a:cubicBezTo>
                            <a:pt x="0" y="111495"/>
                            <a:pt x="111495" y="0"/>
                            <a:pt x="249032" y="0"/>
                          </a:cubicBezTo>
                          <a:cubicBezTo>
                            <a:pt x="386568" y="0"/>
                            <a:pt x="498063" y="111495"/>
                            <a:pt x="498063" y="249032"/>
                          </a:cubicBezTo>
                          <a:close/>
                        </a:path>
                      </a:pathLst>
                    </a:custGeom>
                    <a:noFill/>
                    <a:ln w="19050" cap="flat">
                      <a:solidFill>
                        <a:schemeClr val="accent1"/>
                      </a:solidFill>
                      <a:prstDash val="solid"/>
                      <a:round/>
                    </a:ln>
                  </p:spPr>
                  <p:txBody>
                    <a:bodyPr rtlCol="0" anchor="ctr"/>
                    <a:lstStyle/>
                    <a:p>
                      <a:endParaRPr lang="en-ES" sz="1500"/>
                    </a:p>
                  </p:txBody>
                </p:sp>
              </p:grpSp>
              <p:grpSp>
                <p:nvGrpSpPr>
                  <p:cNvPr id="102" name="Graphic 3">
                    <a:extLst>
                      <a:ext uri="{FF2B5EF4-FFF2-40B4-BE49-F238E27FC236}">
                        <a16:creationId xmlns:a16="http://schemas.microsoft.com/office/drawing/2014/main" id="{78353A08-930B-4749-AF32-B1BCC4CCF3CF}"/>
                      </a:ext>
                    </a:extLst>
                  </p:cNvPr>
                  <p:cNvGrpSpPr/>
                  <p:nvPr/>
                </p:nvGrpSpPr>
                <p:grpSpPr>
                  <a:xfrm>
                    <a:off x="12089030" y="3244093"/>
                    <a:ext cx="799131" cy="719837"/>
                    <a:chOff x="12089030" y="3244093"/>
                    <a:chExt cx="799131" cy="719837"/>
                  </a:xfrm>
                  <a:noFill/>
                </p:grpSpPr>
                <p:sp>
                  <p:nvSpPr>
                    <p:cNvPr id="103" name="Freeform 102">
                      <a:extLst>
                        <a:ext uri="{FF2B5EF4-FFF2-40B4-BE49-F238E27FC236}">
                          <a16:creationId xmlns:a16="http://schemas.microsoft.com/office/drawing/2014/main" id="{F629E50F-48DD-3841-969E-65DA6F787EC4}"/>
                        </a:ext>
                      </a:extLst>
                    </p:cNvPr>
                    <p:cNvSpPr/>
                    <p:nvPr/>
                  </p:nvSpPr>
                  <p:spPr>
                    <a:xfrm>
                      <a:off x="12089030" y="3244093"/>
                      <a:ext cx="799131" cy="719837"/>
                    </a:xfrm>
                    <a:custGeom>
                      <a:avLst/>
                      <a:gdLst>
                        <a:gd name="connsiteX0" fmla="*/ 483196 w 799131"/>
                        <a:gd name="connsiteY0" fmla="*/ 669040 h 719837"/>
                        <a:gd name="connsiteX1" fmla="*/ 532754 w 799131"/>
                        <a:gd name="connsiteY1" fmla="*/ 649217 h 719837"/>
                        <a:gd name="connsiteX2" fmla="*/ 635588 w 799131"/>
                        <a:gd name="connsiteY2" fmla="*/ 719838 h 719837"/>
                        <a:gd name="connsiteX3" fmla="*/ 654173 w 799131"/>
                        <a:gd name="connsiteY3" fmla="*/ 703731 h 719837"/>
                        <a:gd name="connsiteX4" fmla="*/ 672757 w 799131"/>
                        <a:gd name="connsiteY4" fmla="*/ 687625 h 719837"/>
                        <a:gd name="connsiteX5" fmla="*/ 691342 w 799131"/>
                        <a:gd name="connsiteY5" fmla="*/ 671518 h 719837"/>
                        <a:gd name="connsiteX6" fmla="*/ 634349 w 799131"/>
                        <a:gd name="connsiteY6" fmla="*/ 561250 h 719837"/>
                        <a:gd name="connsiteX7" fmla="*/ 672757 w 799131"/>
                        <a:gd name="connsiteY7" fmla="*/ 483196 h 719837"/>
                        <a:gd name="connsiteX8" fmla="*/ 795415 w 799131"/>
                        <a:gd name="connsiteY8" fmla="*/ 460894 h 719837"/>
                        <a:gd name="connsiteX9" fmla="*/ 796654 w 799131"/>
                        <a:gd name="connsiteY9" fmla="*/ 436115 h 719837"/>
                        <a:gd name="connsiteX10" fmla="*/ 797892 w 799131"/>
                        <a:gd name="connsiteY10" fmla="*/ 411336 h 719837"/>
                        <a:gd name="connsiteX11" fmla="*/ 799131 w 799131"/>
                        <a:gd name="connsiteY11" fmla="*/ 386557 h 719837"/>
                        <a:gd name="connsiteX12" fmla="*/ 681430 w 799131"/>
                        <a:gd name="connsiteY12" fmla="*/ 348149 h 719837"/>
                        <a:gd name="connsiteX13" fmla="*/ 652934 w 799131"/>
                        <a:gd name="connsiteY13" fmla="*/ 265138 h 719837"/>
                        <a:gd name="connsiteX14" fmla="*/ 723555 w 799131"/>
                        <a:gd name="connsiteY14" fmla="*/ 163543 h 719837"/>
                        <a:gd name="connsiteX15" fmla="*/ 707448 w 799131"/>
                        <a:gd name="connsiteY15" fmla="*/ 144959 h 719837"/>
                        <a:gd name="connsiteX16" fmla="*/ 691342 w 799131"/>
                        <a:gd name="connsiteY16" fmla="*/ 126374 h 719837"/>
                        <a:gd name="connsiteX17" fmla="*/ 675235 w 799131"/>
                        <a:gd name="connsiteY17" fmla="*/ 107790 h 719837"/>
                        <a:gd name="connsiteX18" fmla="*/ 564967 w 799131"/>
                        <a:gd name="connsiteY18" fmla="*/ 164782 h 719837"/>
                        <a:gd name="connsiteX19" fmla="*/ 485674 w 799131"/>
                        <a:gd name="connsiteY19" fmla="*/ 125135 h 719837"/>
                        <a:gd name="connsiteX20" fmla="*/ 463372 w 799131"/>
                        <a:gd name="connsiteY20" fmla="*/ 3717 h 719837"/>
                        <a:gd name="connsiteX21" fmla="*/ 438593 w 799131"/>
                        <a:gd name="connsiteY21" fmla="*/ 2478 h 719837"/>
                        <a:gd name="connsiteX22" fmla="*/ 413814 w 799131"/>
                        <a:gd name="connsiteY22" fmla="*/ 1239 h 719837"/>
                        <a:gd name="connsiteX23" fmla="*/ 389034 w 799131"/>
                        <a:gd name="connsiteY23" fmla="*/ 0 h 719837"/>
                        <a:gd name="connsiteX24" fmla="*/ 350627 w 799131"/>
                        <a:gd name="connsiteY24" fmla="*/ 117702 h 719837"/>
                        <a:gd name="connsiteX25" fmla="*/ 266377 w 799131"/>
                        <a:gd name="connsiteY25" fmla="*/ 146198 h 719837"/>
                        <a:gd name="connsiteX26" fmla="*/ 164782 w 799131"/>
                        <a:gd name="connsiteY26" fmla="*/ 75577 h 719837"/>
                        <a:gd name="connsiteX27" fmla="*/ 146198 w 799131"/>
                        <a:gd name="connsiteY27" fmla="*/ 91683 h 719837"/>
                        <a:gd name="connsiteX28" fmla="*/ 127613 w 799131"/>
                        <a:gd name="connsiteY28" fmla="*/ 107790 h 719837"/>
                        <a:gd name="connsiteX29" fmla="*/ 109029 w 799131"/>
                        <a:gd name="connsiteY29" fmla="*/ 123896 h 719837"/>
                        <a:gd name="connsiteX30" fmla="*/ 164782 w 799131"/>
                        <a:gd name="connsiteY30" fmla="*/ 234164 h 719837"/>
                        <a:gd name="connsiteX31" fmla="*/ 125135 w 799131"/>
                        <a:gd name="connsiteY31" fmla="*/ 313458 h 719837"/>
                        <a:gd name="connsiteX32" fmla="*/ 3717 w 799131"/>
                        <a:gd name="connsiteY32" fmla="*/ 335759 h 719837"/>
                        <a:gd name="connsiteX33" fmla="*/ 2478 w 799131"/>
                        <a:gd name="connsiteY33" fmla="*/ 360538 h 719837"/>
                        <a:gd name="connsiteX34" fmla="*/ 1239 w 799131"/>
                        <a:gd name="connsiteY34" fmla="*/ 385318 h 719837"/>
                        <a:gd name="connsiteX35" fmla="*/ 0 w 799131"/>
                        <a:gd name="connsiteY35" fmla="*/ 410097 h 719837"/>
                        <a:gd name="connsiteX36" fmla="*/ 117702 w 799131"/>
                        <a:gd name="connsiteY36" fmla="*/ 448505 h 719837"/>
                        <a:gd name="connsiteX37" fmla="*/ 146198 w 799131"/>
                        <a:gd name="connsiteY37" fmla="*/ 532754 h 719837"/>
                        <a:gd name="connsiteX38" fmla="*/ 75577 w 799131"/>
                        <a:gd name="connsiteY38" fmla="*/ 634349 h 719837"/>
                        <a:gd name="connsiteX39" fmla="*/ 91683 w 799131"/>
                        <a:gd name="connsiteY39" fmla="*/ 652934 h 719837"/>
                        <a:gd name="connsiteX40" fmla="*/ 107790 w 799131"/>
                        <a:gd name="connsiteY40" fmla="*/ 671518 h 719837"/>
                        <a:gd name="connsiteX41" fmla="*/ 123896 w 799131"/>
                        <a:gd name="connsiteY41" fmla="*/ 690103 h 719837"/>
                        <a:gd name="connsiteX42" fmla="*/ 234164 w 799131"/>
                        <a:gd name="connsiteY42" fmla="*/ 63311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99131" h="719837">
                          <a:moveTo>
                            <a:pt x="483196" y="669040"/>
                          </a:moveTo>
                          <a:cubicBezTo>
                            <a:pt x="500541" y="664084"/>
                            <a:pt x="516648" y="656651"/>
                            <a:pt x="532754" y="649217"/>
                          </a:cubicBezTo>
                          <a:lnTo>
                            <a:pt x="635588" y="719838"/>
                          </a:lnTo>
                          <a:lnTo>
                            <a:pt x="654173" y="703731"/>
                          </a:lnTo>
                          <a:lnTo>
                            <a:pt x="672757" y="687625"/>
                          </a:lnTo>
                          <a:lnTo>
                            <a:pt x="691342" y="671518"/>
                          </a:lnTo>
                          <a:lnTo>
                            <a:pt x="634349" y="561250"/>
                          </a:lnTo>
                          <a:cubicBezTo>
                            <a:pt x="651695" y="536471"/>
                            <a:pt x="664085" y="510453"/>
                            <a:pt x="672757" y="483196"/>
                          </a:cubicBezTo>
                          <a:lnTo>
                            <a:pt x="795415" y="460894"/>
                          </a:lnTo>
                          <a:lnTo>
                            <a:pt x="796654" y="436115"/>
                          </a:lnTo>
                          <a:lnTo>
                            <a:pt x="797892" y="411336"/>
                          </a:lnTo>
                          <a:lnTo>
                            <a:pt x="799131" y="386557"/>
                          </a:lnTo>
                          <a:lnTo>
                            <a:pt x="681430" y="348149"/>
                          </a:lnTo>
                          <a:cubicBezTo>
                            <a:pt x="676474" y="319653"/>
                            <a:pt x="666562" y="291156"/>
                            <a:pt x="652934" y="265138"/>
                          </a:cubicBezTo>
                          <a:lnTo>
                            <a:pt x="723555" y="163543"/>
                          </a:lnTo>
                          <a:lnTo>
                            <a:pt x="707448" y="144959"/>
                          </a:lnTo>
                          <a:lnTo>
                            <a:pt x="691342" y="126374"/>
                          </a:lnTo>
                          <a:lnTo>
                            <a:pt x="675235" y="107790"/>
                          </a:lnTo>
                          <a:lnTo>
                            <a:pt x="564967" y="164782"/>
                          </a:lnTo>
                          <a:cubicBezTo>
                            <a:pt x="540188" y="147437"/>
                            <a:pt x="514170" y="133808"/>
                            <a:pt x="485674" y="125135"/>
                          </a:cubicBezTo>
                          <a:lnTo>
                            <a:pt x="463372" y="3717"/>
                          </a:lnTo>
                          <a:lnTo>
                            <a:pt x="438593" y="2478"/>
                          </a:lnTo>
                          <a:lnTo>
                            <a:pt x="413814" y="1239"/>
                          </a:lnTo>
                          <a:lnTo>
                            <a:pt x="389034" y="0"/>
                          </a:lnTo>
                          <a:lnTo>
                            <a:pt x="350627" y="117702"/>
                          </a:lnTo>
                          <a:cubicBezTo>
                            <a:pt x="322131" y="122657"/>
                            <a:pt x="293634" y="132569"/>
                            <a:pt x="266377" y="146198"/>
                          </a:cubicBezTo>
                          <a:lnTo>
                            <a:pt x="164782" y="75577"/>
                          </a:lnTo>
                          <a:lnTo>
                            <a:pt x="146198" y="91683"/>
                          </a:lnTo>
                          <a:lnTo>
                            <a:pt x="127613" y="107790"/>
                          </a:lnTo>
                          <a:lnTo>
                            <a:pt x="109029" y="123896"/>
                          </a:lnTo>
                          <a:lnTo>
                            <a:pt x="164782" y="234164"/>
                          </a:lnTo>
                          <a:cubicBezTo>
                            <a:pt x="147437" y="258943"/>
                            <a:pt x="133808" y="286201"/>
                            <a:pt x="125135" y="313458"/>
                          </a:cubicBezTo>
                          <a:lnTo>
                            <a:pt x="3717" y="335759"/>
                          </a:lnTo>
                          <a:lnTo>
                            <a:pt x="2478" y="360538"/>
                          </a:lnTo>
                          <a:lnTo>
                            <a:pt x="1239" y="385318"/>
                          </a:lnTo>
                          <a:lnTo>
                            <a:pt x="0" y="410097"/>
                          </a:lnTo>
                          <a:lnTo>
                            <a:pt x="117702" y="448505"/>
                          </a:lnTo>
                          <a:cubicBezTo>
                            <a:pt x="122657" y="477001"/>
                            <a:pt x="132569" y="505497"/>
                            <a:pt x="146198" y="532754"/>
                          </a:cubicBezTo>
                          <a:lnTo>
                            <a:pt x="75577" y="634349"/>
                          </a:lnTo>
                          <a:lnTo>
                            <a:pt x="91683" y="652934"/>
                          </a:lnTo>
                          <a:lnTo>
                            <a:pt x="107790" y="671518"/>
                          </a:lnTo>
                          <a:lnTo>
                            <a:pt x="123896" y="690103"/>
                          </a:lnTo>
                          <a:lnTo>
                            <a:pt x="234164" y="633110"/>
                          </a:lnTo>
                        </a:path>
                      </a:pathLst>
                    </a:custGeom>
                    <a:noFill/>
                    <a:ln w="19050" cap="flat">
                      <a:solidFill>
                        <a:schemeClr val="accent1"/>
                      </a:solidFill>
                      <a:prstDash val="solid"/>
                      <a:round/>
                    </a:ln>
                  </p:spPr>
                  <p:txBody>
                    <a:bodyPr rtlCol="0" anchor="ctr"/>
                    <a:lstStyle/>
                    <a:p>
                      <a:endParaRPr lang="en-ES" sz="1500"/>
                    </a:p>
                  </p:txBody>
                </p:sp>
                <p:sp>
                  <p:nvSpPr>
                    <p:cNvPr id="104" name="Freeform 103">
                      <a:extLst>
                        <a:ext uri="{FF2B5EF4-FFF2-40B4-BE49-F238E27FC236}">
                          <a16:creationId xmlns:a16="http://schemas.microsoft.com/office/drawing/2014/main" id="{88E3C610-6864-4C4A-A307-EC172BFF98C6}"/>
                        </a:ext>
                      </a:extLst>
                    </p:cNvPr>
                    <p:cNvSpPr/>
                    <p:nvPr/>
                  </p:nvSpPr>
                  <p:spPr>
                    <a:xfrm>
                      <a:off x="12330628" y="3481973"/>
                      <a:ext cx="317174" cy="317174"/>
                    </a:xfrm>
                    <a:custGeom>
                      <a:avLst/>
                      <a:gdLst>
                        <a:gd name="connsiteX0" fmla="*/ 317175 w 317174"/>
                        <a:gd name="connsiteY0" fmla="*/ 158587 h 317174"/>
                        <a:gd name="connsiteX1" fmla="*/ 158587 w 317174"/>
                        <a:gd name="connsiteY1" fmla="*/ 317175 h 317174"/>
                        <a:gd name="connsiteX2" fmla="*/ 0 w 317174"/>
                        <a:gd name="connsiteY2" fmla="*/ 158587 h 317174"/>
                        <a:gd name="connsiteX3" fmla="*/ 158587 w 317174"/>
                        <a:gd name="connsiteY3" fmla="*/ 0 h 317174"/>
                        <a:gd name="connsiteX4" fmla="*/ 317175 w 317174"/>
                        <a:gd name="connsiteY4" fmla="*/ 158587 h 31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74" h="317174">
                          <a:moveTo>
                            <a:pt x="317175" y="158587"/>
                          </a:moveTo>
                          <a:cubicBezTo>
                            <a:pt x="317175" y="246173"/>
                            <a:pt x="246173" y="317175"/>
                            <a:pt x="158587" y="317175"/>
                          </a:cubicBezTo>
                          <a:cubicBezTo>
                            <a:pt x="71002" y="317175"/>
                            <a:pt x="0" y="246173"/>
                            <a:pt x="0" y="158587"/>
                          </a:cubicBezTo>
                          <a:cubicBezTo>
                            <a:pt x="0" y="71002"/>
                            <a:pt x="71002" y="0"/>
                            <a:pt x="158587" y="0"/>
                          </a:cubicBezTo>
                          <a:cubicBezTo>
                            <a:pt x="246173" y="0"/>
                            <a:pt x="317175" y="71002"/>
                            <a:pt x="317175" y="158587"/>
                          </a:cubicBezTo>
                          <a:close/>
                        </a:path>
                      </a:pathLst>
                    </a:custGeom>
                    <a:noFill/>
                    <a:ln w="19050" cap="flat">
                      <a:solidFill>
                        <a:schemeClr val="accent1"/>
                      </a:solidFill>
                      <a:prstDash val="solid"/>
                      <a:round/>
                    </a:ln>
                  </p:spPr>
                  <p:txBody>
                    <a:bodyPr rtlCol="0" anchor="ctr"/>
                    <a:lstStyle/>
                    <a:p>
                      <a:endParaRPr lang="en-ES" sz="1500"/>
                    </a:p>
                  </p:txBody>
                </p:sp>
              </p:grpSp>
            </p:grpSp>
            <p:sp>
              <p:nvSpPr>
                <p:cNvPr id="100" name="Freeform 99">
                  <a:extLst>
                    <a:ext uri="{FF2B5EF4-FFF2-40B4-BE49-F238E27FC236}">
                      <a16:creationId xmlns:a16="http://schemas.microsoft.com/office/drawing/2014/main" id="{E82B5DA2-B9CF-494E-BB46-A84918AE3C6B}"/>
                    </a:ext>
                  </a:extLst>
                </p:cNvPr>
                <p:cNvSpPr/>
                <p:nvPr/>
              </p:nvSpPr>
              <p:spPr>
                <a:xfrm>
                  <a:off x="12017481" y="3987470"/>
                  <a:ext cx="838310" cy="724793"/>
                </a:xfrm>
                <a:custGeom>
                  <a:avLst/>
                  <a:gdLst>
                    <a:gd name="connsiteX0" fmla="*/ 370138 w 838310"/>
                    <a:gd name="connsiteY0" fmla="*/ 26018 h 724793"/>
                    <a:gd name="connsiteX1" fmla="*/ 7121 w 838310"/>
                    <a:gd name="connsiteY1" fmla="*/ 640544 h 724793"/>
                    <a:gd name="connsiteX2" fmla="*/ 55441 w 838310"/>
                    <a:gd name="connsiteY2" fmla="*/ 724794 h 724793"/>
                    <a:gd name="connsiteX3" fmla="*/ 782712 w 838310"/>
                    <a:gd name="connsiteY3" fmla="*/ 724794 h 724793"/>
                    <a:gd name="connsiteX4" fmla="*/ 831032 w 838310"/>
                    <a:gd name="connsiteY4" fmla="*/ 640544 h 724793"/>
                    <a:gd name="connsiteX5" fmla="*/ 468016 w 838310"/>
                    <a:gd name="connsiteY5" fmla="*/ 26018 h 724793"/>
                    <a:gd name="connsiteX6" fmla="*/ 370138 w 838310"/>
                    <a:gd name="connsiteY6" fmla="*/ 26018 h 724793"/>
                    <a:gd name="connsiteX7" fmla="*/ 370138 w 838310"/>
                    <a:gd name="connsiteY7" fmla="*/ 26018 h 72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310" h="724793">
                      <a:moveTo>
                        <a:pt x="370138" y="26018"/>
                      </a:moveTo>
                      <a:cubicBezTo>
                        <a:pt x="7121" y="640544"/>
                        <a:pt x="370138" y="26018"/>
                        <a:pt x="7121" y="640544"/>
                      </a:cubicBezTo>
                      <a:cubicBezTo>
                        <a:pt x="-13941" y="675235"/>
                        <a:pt x="14555" y="724794"/>
                        <a:pt x="55441" y="724794"/>
                      </a:cubicBezTo>
                      <a:cubicBezTo>
                        <a:pt x="782712" y="724794"/>
                        <a:pt x="55441" y="724794"/>
                        <a:pt x="782712" y="724794"/>
                      </a:cubicBezTo>
                      <a:cubicBezTo>
                        <a:pt x="824837" y="724794"/>
                        <a:pt x="852094" y="676474"/>
                        <a:pt x="831032" y="640544"/>
                      </a:cubicBezTo>
                      <a:cubicBezTo>
                        <a:pt x="468016" y="26018"/>
                        <a:pt x="831032" y="640544"/>
                        <a:pt x="468016" y="26018"/>
                      </a:cubicBezTo>
                      <a:cubicBezTo>
                        <a:pt x="446953" y="-8673"/>
                        <a:pt x="391200" y="-8673"/>
                        <a:pt x="370138" y="26018"/>
                      </a:cubicBezTo>
                      <a:lnTo>
                        <a:pt x="370138" y="26018"/>
                      </a:lnTo>
                      <a:close/>
                    </a:path>
                  </a:pathLst>
                </a:custGeom>
                <a:solidFill>
                  <a:schemeClr val="accent1"/>
                </a:solidFill>
                <a:ln w="24765" cap="flat">
                  <a:solidFill>
                    <a:schemeClr val="accent1"/>
                  </a:solidFill>
                  <a:prstDash val="solid"/>
                  <a:round/>
                </a:ln>
              </p:spPr>
              <p:txBody>
                <a:bodyPr rtlCol="0" anchor="ctr"/>
                <a:lstStyle/>
                <a:p>
                  <a:endParaRPr lang="en-ES" sz="1500"/>
                </a:p>
              </p:txBody>
            </p:sp>
          </p:grpSp>
          <p:sp>
            <p:nvSpPr>
              <p:cNvPr id="97" name="Freeform 96">
                <a:extLst>
                  <a:ext uri="{FF2B5EF4-FFF2-40B4-BE49-F238E27FC236}">
                    <a16:creationId xmlns:a16="http://schemas.microsoft.com/office/drawing/2014/main" id="{EF58A63E-97AD-9B49-9CAA-B4BEAC68285A}"/>
                  </a:ext>
                </a:extLst>
              </p:cNvPr>
              <p:cNvSpPr/>
              <p:nvPr/>
            </p:nvSpPr>
            <p:spPr>
              <a:xfrm>
                <a:off x="11424945" y="4215440"/>
                <a:ext cx="136285" cy="136285"/>
              </a:xfrm>
              <a:custGeom>
                <a:avLst/>
                <a:gdLst>
                  <a:gd name="connsiteX0" fmla="*/ 136286 w 136285"/>
                  <a:gd name="connsiteY0" fmla="*/ 68143 h 136285"/>
                  <a:gd name="connsiteX1" fmla="*/ 68143 w 136285"/>
                  <a:gd name="connsiteY1" fmla="*/ 136286 h 136285"/>
                  <a:gd name="connsiteX2" fmla="*/ 0 w 136285"/>
                  <a:gd name="connsiteY2" fmla="*/ 68143 h 136285"/>
                  <a:gd name="connsiteX3" fmla="*/ 68143 w 136285"/>
                  <a:gd name="connsiteY3" fmla="*/ 0 h 136285"/>
                  <a:gd name="connsiteX4" fmla="*/ 136286 w 136285"/>
                  <a:gd name="connsiteY4" fmla="*/ 68143 h 136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5" h="136285">
                    <a:moveTo>
                      <a:pt x="136286" y="68143"/>
                    </a:moveTo>
                    <a:cubicBezTo>
                      <a:pt x="136286" y="105777"/>
                      <a:pt x="105777" y="136286"/>
                      <a:pt x="68143" y="136286"/>
                    </a:cubicBezTo>
                    <a:cubicBezTo>
                      <a:pt x="30509" y="136286"/>
                      <a:pt x="0" y="105777"/>
                      <a:pt x="0" y="68143"/>
                    </a:cubicBezTo>
                    <a:cubicBezTo>
                      <a:pt x="0" y="30509"/>
                      <a:pt x="30509" y="0"/>
                      <a:pt x="68143" y="0"/>
                    </a:cubicBezTo>
                    <a:cubicBezTo>
                      <a:pt x="105777" y="0"/>
                      <a:pt x="136286" y="30509"/>
                      <a:pt x="136286" y="68143"/>
                    </a:cubicBezTo>
                    <a:close/>
                  </a:path>
                </a:pathLst>
              </a:custGeom>
              <a:noFill/>
              <a:ln w="19050" cap="flat">
                <a:solidFill>
                  <a:schemeClr val="accent1"/>
                </a:solidFill>
                <a:prstDash val="solid"/>
                <a:round/>
              </a:ln>
            </p:spPr>
            <p:txBody>
              <a:bodyPr rtlCol="0" anchor="ctr"/>
              <a:lstStyle/>
              <a:p>
                <a:endParaRPr lang="en-ES" sz="1500"/>
              </a:p>
            </p:txBody>
          </p:sp>
          <p:sp>
            <p:nvSpPr>
              <p:cNvPr id="98" name="Freeform 97">
                <a:extLst>
                  <a:ext uri="{FF2B5EF4-FFF2-40B4-BE49-F238E27FC236}">
                    <a16:creationId xmlns:a16="http://schemas.microsoft.com/office/drawing/2014/main" id="{42D544F1-8698-9746-955C-DDEC89C9A109}"/>
                  </a:ext>
                </a:extLst>
              </p:cNvPr>
              <p:cNvSpPr/>
              <p:nvPr/>
            </p:nvSpPr>
            <p:spPr>
              <a:xfrm>
                <a:off x="12440895" y="3592241"/>
                <a:ext cx="96639" cy="96639"/>
              </a:xfrm>
              <a:custGeom>
                <a:avLst/>
                <a:gdLst>
                  <a:gd name="connsiteX0" fmla="*/ 96639 w 96639"/>
                  <a:gd name="connsiteY0" fmla="*/ 48320 h 96639"/>
                  <a:gd name="connsiteX1" fmla="*/ 48320 w 96639"/>
                  <a:gd name="connsiteY1" fmla="*/ 96639 h 96639"/>
                  <a:gd name="connsiteX2" fmla="*/ 0 w 96639"/>
                  <a:gd name="connsiteY2" fmla="*/ 48320 h 96639"/>
                  <a:gd name="connsiteX3" fmla="*/ 48320 w 96639"/>
                  <a:gd name="connsiteY3" fmla="*/ 0 h 96639"/>
                  <a:gd name="connsiteX4" fmla="*/ 96639 w 96639"/>
                  <a:gd name="connsiteY4" fmla="*/ 48320 h 96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39" h="96639">
                    <a:moveTo>
                      <a:pt x="96639" y="48320"/>
                    </a:moveTo>
                    <a:cubicBezTo>
                      <a:pt x="96639" y="75006"/>
                      <a:pt x="75006" y="96639"/>
                      <a:pt x="48320" y="96639"/>
                    </a:cubicBezTo>
                    <a:cubicBezTo>
                      <a:pt x="21633" y="96639"/>
                      <a:pt x="0" y="75006"/>
                      <a:pt x="0" y="48320"/>
                    </a:cubicBezTo>
                    <a:cubicBezTo>
                      <a:pt x="0" y="21633"/>
                      <a:pt x="21634" y="0"/>
                      <a:pt x="48320" y="0"/>
                    </a:cubicBezTo>
                    <a:cubicBezTo>
                      <a:pt x="75006" y="0"/>
                      <a:pt x="96639" y="21633"/>
                      <a:pt x="96639" y="48320"/>
                    </a:cubicBezTo>
                    <a:close/>
                  </a:path>
                </a:pathLst>
              </a:custGeom>
              <a:noFill/>
              <a:ln w="19050" cap="flat">
                <a:solidFill>
                  <a:schemeClr val="accent1"/>
                </a:solidFill>
                <a:prstDash val="solid"/>
                <a:round/>
              </a:ln>
            </p:spPr>
            <p:txBody>
              <a:bodyPr rtlCol="0" anchor="ctr"/>
              <a:lstStyle/>
              <a:p>
                <a:endParaRPr lang="en-ES" sz="1500"/>
              </a:p>
            </p:txBody>
          </p:sp>
        </p:grpSp>
        <p:pic>
          <p:nvPicPr>
            <p:cNvPr id="107" name="Graphic 106" descr="Tick">
              <a:extLst>
                <a:ext uri="{FF2B5EF4-FFF2-40B4-BE49-F238E27FC236}">
                  <a16:creationId xmlns:a16="http://schemas.microsoft.com/office/drawing/2014/main" id="{99DE4182-A101-8E46-B2A9-ECF1241A7F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132" y="4580791"/>
              <a:ext cx="143354" cy="143354"/>
            </a:xfrm>
            <a:prstGeom prst="rect">
              <a:avLst/>
            </a:prstGeom>
          </p:spPr>
        </p:pic>
      </p:grpSp>
    </p:spTree>
    <p:extLst>
      <p:ext uri="{BB962C8B-B14F-4D97-AF65-F5344CB8AC3E}">
        <p14:creationId xmlns:p14="http://schemas.microsoft.com/office/powerpoint/2010/main" val="262631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36A0D-6CE6-57C6-FF02-3DCE7E0B230F}"/>
              </a:ext>
            </a:extLst>
          </p:cNvPr>
          <p:cNvSpPr>
            <a:spLocks noGrp="1"/>
          </p:cNvSpPr>
          <p:nvPr>
            <p:ph type="title"/>
          </p:nvPr>
        </p:nvSpPr>
        <p:spPr>
          <a:xfrm>
            <a:off x="609600" y="2718036"/>
            <a:ext cx="7823200" cy="1421928"/>
          </a:xfrm>
        </p:spPr>
        <p:txBody>
          <a:bodyPr/>
          <a:lstStyle/>
          <a:p>
            <a:r>
              <a:rPr lang="en-US" dirty="0"/>
              <a:t>Rolling over nodes to v1beta1</a:t>
            </a:r>
          </a:p>
        </p:txBody>
      </p:sp>
    </p:spTree>
    <p:extLst>
      <p:ext uri="{BB962C8B-B14F-4D97-AF65-F5344CB8AC3E}">
        <p14:creationId xmlns:p14="http://schemas.microsoft.com/office/powerpoint/2010/main" val="168532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22A67-920B-A0CC-DE2C-62BF09590E8B}"/>
              </a:ext>
            </a:extLst>
          </p:cNvPr>
          <p:cNvSpPr>
            <a:spLocks noGrp="1"/>
          </p:cNvSpPr>
          <p:nvPr>
            <p:ph type="title"/>
          </p:nvPr>
        </p:nvSpPr>
        <p:spPr/>
        <p:txBody>
          <a:bodyPr/>
          <a:lstStyle/>
          <a:p>
            <a:r>
              <a:rPr lang="en-US" dirty="0"/>
              <a:t>Simplify your transition with </a:t>
            </a:r>
            <a:r>
              <a:rPr lang="en-US" dirty="0" err="1"/>
              <a:t>karpenter</a:t>
            </a:r>
            <a:r>
              <a:rPr lang="en-US" dirty="0"/>
              <a:t>-convert tool</a:t>
            </a:r>
          </a:p>
        </p:txBody>
      </p:sp>
      <p:sp>
        <p:nvSpPr>
          <p:cNvPr id="3" name="Content Placeholder 2">
            <a:extLst>
              <a:ext uri="{FF2B5EF4-FFF2-40B4-BE49-F238E27FC236}">
                <a16:creationId xmlns:a16="http://schemas.microsoft.com/office/drawing/2014/main" id="{05835305-CC24-B5C4-97D4-0D374AA38E5F}"/>
              </a:ext>
            </a:extLst>
          </p:cNvPr>
          <p:cNvSpPr>
            <a:spLocks noGrp="1"/>
          </p:cNvSpPr>
          <p:nvPr>
            <p:ph idx="1"/>
          </p:nvPr>
        </p:nvSpPr>
        <p:spPr>
          <a:xfrm>
            <a:off x="304800" y="1652954"/>
            <a:ext cx="11582400" cy="923330"/>
          </a:xfrm>
        </p:spPr>
        <p:txBody>
          <a:bodyPr/>
          <a:lstStyle/>
          <a:p>
            <a:r>
              <a:rPr lang="en-GB" sz="2000" dirty="0" err="1"/>
              <a:t>karpenter</a:t>
            </a:r>
            <a:r>
              <a:rPr lang="en-GB" sz="2000" dirty="0"/>
              <a:t>-convert is a simple CLI tool to bump the API manifests from alpha to beta. It converts v1alpha5/Provisioner to v1beta1/</a:t>
            </a:r>
            <a:r>
              <a:rPr lang="en-GB" sz="2000" dirty="0" err="1"/>
              <a:t>NodePool</a:t>
            </a:r>
            <a:r>
              <a:rPr lang="en-GB" sz="2000" dirty="0"/>
              <a:t> and v1alpha1/</a:t>
            </a:r>
            <a:r>
              <a:rPr lang="en-GB" sz="2000" dirty="0" err="1"/>
              <a:t>AWSNodeTemplate</a:t>
            </a:r>
            <a:r>
              <a:rPr lang="en-GB" sz="2000" dirty="0"/>
              <a:t> to v1beta1/EC2NodeClass:</a:t>
            </a:r>
            <a:endParaRPr lang="en-US" sz="2000" dirty="0"/>
          </a:p>
        </p:txBody>
      </p:sp>
      <p:pic>
        <p:nvPicPr>
          <p:cNvPr id="4" name="Picture 3">
            <a:extLst>
              <a:ext uri="{FF2B5EF4-FFF2-40B4-BE49-F238E27FC236}">
                <a16:creationId xmlns:a16="http://schemas.microsoft.com/office/drawing/2014/main" id="{536A38E3-97CC-3A7E-9391-33D9B63C542C}"/>
              </a:ext>
            </a:extLst>
          </p:cNvPr>
          <p:cNvPicPr>
            <a:picLocks noChangeAspect="1"/>
          </p:cNvPicPr>
          <p:nvPr/>
        </p:nvPicPr>
        <p:blipFill>
          <a:blip r:embed="rId2"/>
          <a:stretch>
            <a:fillRect/>
          </a:stretch>
        </p:blipFill>
        <p:spPr>
          <a:xfrm>
            <a:off x="386861" y="3156437"/>
            <a:ext cx="10124739" cy="851614"/>
          </a:xfrm>
          <a:prstGeom prst="rect">
            <a:avLst/>
          </a:prstGeom>
        </p:spPr>
      </p:pic>
      <p:sp>
        <p:nvSpPr>
          <p:cNvPr id="6" name="TextBox 5">
            <a:extLst>
              <a:ext uri="{FF2B5EF4-FFF2-40B4-BE49-F238E27FC236}">
                <a16:creationId xmlns:a16="http://schemas.microsoft.com/office/drawing/2014/main" id="{0562E76C-B201-5E04-2E5D-277053087557}"/>
              </a:ext>
            </a:extLst>
          </p:cNvPr>
          <p:cNvSpPr txBox="1"/>
          <p:nvPr/>
        </p:nvSpPr>
        <p:spPr>
          <a:xfrm>
            <a:off x="507756" y="5372100"/>
            <a:ext cx="9717697" cy="369332"/>
          </a:xfrm>
          <a:prstGeom prst="rect">
            <a:avLst/>
          </a:prstGeom>
          <a:noFill/>
        </p:spPr>
        <p:txBody>
          <a:bodyPr wrap="square">
            <a:spAutoFit/>
          </a:bodyPr>
          <a:lstStyle/>
          <a:p>
            <a:r>
              <a:rPr lang="en-US" dirty="0">
                <a:hlinkClick r:id="rId3"/>
              </a:rPr>
              <a:t>https://github.com/aws/karpenter/tree/main/tools/karpenter-convert</a:t>
            </a:r>
            <a:r>
              <a:rPr lang="en-US" dirty="0"/>
              <a:t> </a:t>
            </a:r>
          </a:p>
        </p:txBody>
      </p:sp>
    </p:spTree>
    <p:extLst>
      <p:ext uri="{BB962C8B-B14F-4D97-AF65-F5344CB8AC3E}">
        <p14:creationId xmlns:p14="http://schemas.microsoft.com/office/powerpoint/2010/main" val="5922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4932D-888A-FF7C-7CC7-02CA0F7EC058}"/>
              </a:ext>
            </a:extLst>
          </p:cNvPr>
          <p:cNvSpPr>
            <a:spLocks noGrp="1"/>
          </p:cNvSpPr>
          <p:nvPr>
            <p:ph type="title"/>
          </p:nvPr>
        </p:nvSpPr>
        <p:spPr/>
        <p:txBody>
          <a:bodyPr/>
          <a:lstStyle/>
          <a:p>
            <a:r>
              <a:rPr lang="en-US" dirty="0"/>
              <a:t>Rolling over nodes to the new </a:t>
            </a:r>
            <a:r>
              <a:rPr lang="en-US" dirty="0" err="1"/>
              <a:t>NodePool</a:t>
            </a:r>
            <a:endParaRPr lang="en-US" dirty="0"/>
          </a:p>
        </p:txBody>
      </p:sp>
      <p:sp>
        <p:nvSpPr>
          <p:cNvPr id="3" name="Content Placeholder 2">
            <a:extLst>
              <a:ext uri="{FF2B5EF4-FFF2-40B4-BE49-F238E27FC236}">
                <a16:creationId xmlns:a16="http://schemas.microsoft.com/office/drawing/2014/main" id="{3D928DA9-FB5E-2EFC-470B-FCA84B4BD23D}"/>
              </a:ext>
            </a:extLst>
          </p:cNvPr>
          <p:cNvSpPr>
            <a:spLocks noGrp="1"/>
          </p:cNvSpPr>
          <p:nvPr>
            <p:ph idx="1"/>
          </p:nvPr>
        </p:nvSpPr>
        <p:spPr>
          <a:xfrm>
            <a:off x="304800" y="1239716"/>
            <a:ext cx="11582400" cy="5063852"/>
          </a:xfrm>
        </p:spPr>
        <p:txBody>
          <a:bodyPr/>
          <a:lstStyle/>
          <a:p>
            <a:r>
              <a:rPr lang="en-GB" sz="1600" b="1" dirty="0">
                <a:solidFill>
                  <a:schemeClr val="accent4"/>
                </a:solidFill>
              </a:rPr>
              <a:t>Option 1: </a:t>
            </a:r>
            <a:r>
              <a:rPr lang="en-GB" sz="1600" dirty="0"/>
              <a:t>Periodic Rolling with </a:t>
            </a:r>
            <a:r>
              <a:rPr lang="en-GB" sz="1600" dirty="0">
                <a:hlinkClick r:id="rId3"/>
              </a:rPr>
              <a:t>Drift</a:t>
            </a:r>
            <a:r>
              <a:rPr lang="en-GB" sz="1600" dirty="0"/>
              <a:t>: Enable </a:t>
            </a:r>
            <a:r>
              <a:rPr lang="en-GB" sz="1600" dirty="0">
                <a:hlinkClick r:id="rId3"/>
              </a:rPr>
              <a:t>drift</a:t>
            </a:r>
            <a:r>
              <a:rPr lang="en-GB" sz="1600" dirty="0"/>
              <a:t> in your </a:t>
            </a:r>
            <a:r>
              <a:rPr lang="en-GB" sz="1600" dirty="0" err="1"/>
              <a:t>NodePool</a:t>
            </a:r>
            <a:r>
              <a:rPr lang="en-GB" sz="1600" dirty="0"/>
              <a:t> file, then do the following:</a:t>
            </a:r>
          </a:p>
          <a:p>
            <a:pPr marL="742950" lvl="1" indent="-285750">
              <a:buFont typeface="+mj-lt"/>
              <a:buAutoNum type="arabicPeriod"/>
            </a:pPr>
            <a:r>
              <a:rPr lang="en-GB" sz="1400" dirty="0"/>
              <a:t>Add the following taint to the old Provisioner: </a:t>
            </a:r>
            <a:r>
              <a:rPr lang="en-GB" sz="1400" dirty="0" err="1"/>
              <a:t>karpenter.sh</a:t>
            </a:r>
            <a:r>
              <a:rPr lang="en-GB" sz="1400" dirty="0"/>
              <a:t>/legacy=</a:t>
            </a:r>
            <a:r>
              <a:rPr lang="en-GB" sz="1400" dirty="0" err="1"/>
              <a:t>true:NoSchedule</a:t>
            </a:r>
            <a:endParaRPr lang="en-GB" sz="1400" dirty="0"/>
          </a:p>
          <a:p>
            <a:pPr marL="742950" lvl="1" indent="-285750">
              <a:buFont typeface="+mj-lt"/>
              <a:buAutoNum type="arabicPeriod"/>
            </a:pPr>
            <a:r>
              <a:rPr lang="en-GB" sz="1400" dirty="0"/>
              <a:t>Wait as </a:t>
            </a:r>
            <a:r>
              <a:rPr lang="en-GB" sz="1400" dirty="0" err="1"/>
              <a:t>Karpenter</a:t>
            </a:r>
            <a:r>
              <a:rPr lang="en-GB" sz="1400" dirty="0"/>
              <a:t> marks all machines owned by that Provisioner as having drifted.</a:t>
            </a:r>
          </a:p>
          <a:p>
            <a:pPr marL="742950" lvl="1" indent="-285750">
              <a:buFont typeface="+mj-lt"/>
              <a:buAutoNum type="arabicPeriod"/>
            </a:pPr>
            <a:r>
              <a:rPr lang="en-GB" sz="1400" dirty="0"/>
              <a:t>Watch as replacement nodes are launched from the new </a:t>
            </a:r>
            <a:r>
              <a:rPr lang="en-GB" sz="1400" dirty="0" err="1"/>
              <a:t>NodePool</a:t>
            </a:r>
            <a:r>
              <a:rPr lang="en-GB" sz="1400" dirty="0"/>
              <a:t> resource.</a:t>
            </a:r>
          </a:p>
          <a:p>
            <a:r>
              <a:rPr lang="en-GB" sz="1600" dirty="0"/>
              <a:t>Because </a:t>
            </a:r>
            <a:r>
              <a:rPr lang="en-GB" sz="1600" dirty="0" err="1"/>
              <a:t>Karpenter</a:t>
            </a:r>
            <a:r>
              <a:rPr lang="en-GB" sz="1600" dirty="0"/>
              <a:t> will only roll of one node at a time, it may take some time for </a:t>
            </a:r>
            <a:r>
              <a:rPr lang="en-GB" sz="1600" dirty="0" err="1"/>
              <a:t>Karpenter</a:t>
            </a:r>
            <a:r>
              <a:rPr lang="en-GB" sz="1600" dirty="0"/>
              <a:t> to completely roll all nodes under a Provisioner.</a:t>
            </a:r>
          </a:p>
          <a:p>
            <a:endParaRPr lang="en-GB" sz="1600" dirty="0"/>
          </a:p>
          <a:p>
            <a:r>
              <a:rPr lang="en-GB" sz="1600" b="1" dirty="0">
                <a:solidFill>
                  <a:schemeClr val="accent4"/>
                </a:solidFill>
              </a:rPr>
              <a:t>Option 2</a:t>
            </a:r>
            <a:r>
              <a:rPr lang="en-GB" sz="1600" dirty="0">
                <a:solidFill>
                  <a:schemeClr val="accent4"/>
                </a:solidFill>
              </a:rPr>
              <a:t>: </a:t>
            </a:r>
            <a:r>
              <a:rPr lang="en-GB" sz="1600" dirty="0"/>
              <a:t>Forced Deletion: For each Provisioner in your cluster:</a:t>
            </a:r>
          </a:p>
          <a:p>
            <a:pPr marL="742950" lvl="1" indent="-285750">
              <a:buFont typeface="+mj-lt"/>
              <a:buAutoNum type="arabicPeriod"/>
            </a:pPr>
            <a:r>
              <a:rPr lang="en-GB" sz="1400" dirty="0"/>
              <a:t>Delete the old Provisioner with: </a:t>
            </a:r>
            <a:r>
              <a:rPr lang="en-GB" sz="1400" dirty="0" err="1"/>
              <a:t>kubectl</a:t>
            </a:r>
            <a:r>
              <a:rPr lang="en-GB" sz="1400" dirty="0"/>
              <a:t> delete provisioner &lt;provisioner-name&gt; --cascade=foreground</a:t>
            </a:r>
          </a:p>
          <a:p>
            <a:pPr marL="742950" lvl="1" indent="-285750">
              <a:buFont typeface="+mj-lt"/>
              <a:buAutoNum type="arabicPeriod"/>
            </a:pPr>
            <a:r>
              <a:rPr lang="en-GB" sz="1400" dirty="0"/>
              <a:t>Wait as </a:t>
            </a:r>
            <a:r>
              <a:rPr lang="en-GB" sz="1400" dirty="0" err="1"/>
              <a:t>Karpenter</a:t>
            </a:r>
            <a:r>
              <a:rPr lang="en-GB" sz="1400" dirty="0"/>
              <a:t> deletes all the Provisioner’s nodes. All nodes will drain simultaneously. New nodes are launched after the old ones have been drained.</a:t>
            </a:r>
          </a:p>
          <a:p>
            <a:endParaRPr lang="en-GB" sz="1400" dirty="0"/>
          </a:p>
          <a:p>
            <a:r>
              <a:rPr lang="en-GB" sz="1600" b="1" dirty="0">
                <a:solidFill>
                  <a:schemeClr val="accent4"/>
                </a:solidFill>
              </a:rPr>
              <a:t>Option 3</a:t>
            </a:r>
            <a:r>
              <a:rPr lang="en-GB" sz="1400" b="1" dirty="0"/>
              <a:t>:</a:t>
            </a:r>
            <a:r>
              <a:rPr lang="en-GB" sz="1400" dirty="0"/>
              <a:t> </a:t>
            </a:r>
            <a:r>
              <a:rPr lang="en-GB" sz="1600" dirty="0"/>
              <a:t>Manual Rolling: For each Provisioner in your cluster:</a:t>
            </a:r>
          </a:p>
          <a:p>
            <a:pPr marL="742950" lvl="1" indent="-285750">
              <a:buFont typeface="+mj-lt"/>
              <a:buAutoNum type="arabicPeriod"/>
            </a:pPr>
            <a:r>
              <a:rPr lang="en-GB" sz="1400" dirty="0"/>
              <a:t>Add the following taint to the old Provisioner: </a:t>
            </a:r>
            <a:r>
              <a:rPr lang="en-GB" sz="1400" dirty="0" err="1"/>
              <a:t>karpenter.sh</a:t>
            </a:r>
            <a:r>
              <a:rPr lang="en-GB" sz="1400" dirty="0"/>
              <a:t>/legacy=</a:t>
            </a:r>
            <a:r>
              <a:rPr lang="en-GB" sz="1400" dirty="0" err="1"/>
              <a:t>true:NoSchedule</a:t>
            </a:r>
            <a:endParaRPr lang="en-GB" sz="1400" dirty="0"/>
          </a:p>
          <a:p>
            <a:pPr marL="742950" lvl="1" indent="-285750">
              <a:buFont typeface="+mj-lt"/>
              <a:buAutoNum type="arabicPeriod"/>
            </a:pPr>
            <a:r>
              <a:rPr lang="en-GB" sz="1400" dirty="0"/>
              <a:t>For all the nodes owned by the Provisioner, delete one at a time as follows: </a:t>
            </a:r>
            <a:r>
              <a:rPr lang="en-GB" sz="1400" dirty="0" err="1"/>
              <a:t>kubectl</a:t>
            </a:r>
            <a:r>
              <a:rPr lang="en-GB" sz="1400" dirty="0"/>
              <a:t> delete node &lt;node-name&gt;</a:t>
            </a:r>
          </a:p>
          <a:p>
            <a:endParaRPr lang="en-US" sz="1600" dirty="0"/>
          </a:p>
        </p:txBody>
      </p:sp>
    </p:spTree>
    <p:extLst>
      <p:ext uri="{BB962C8B-B14F-4D97-AF65-F5344CB8AC3E}">
        <p14:creationId xmlns:p14="http://schemas.microsoft.com/office/powerpoint/2010/main" val="45678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4932D-888A-FF7C-7CC7-02CA0F7EC058}"/>
              </a:ext>
            </a:extLst>
          </p:cNvPr>
          <p:cNvSpPr>
            <a:spLocks noGrp="1"/>
          </p:cNvSpPr>
          <p:nvPr>
            <p:ph type="title"/>
          </p:nvPr>
        </p:nvSpPr>
        <p:spPr/>
        <p:txBody>
          <a:bodyPr/>
          <a:lstStyle/>
          <a:p>
            <a:r>
              <a:rPr lang="en-US" dirty="0"/>
              <a:t>Rolling over nodes to the new </a:t>
            </a:r>
            <a:r>
              <a:rPr lang="en-US" dirty="0" err="1"/>
              <a:t>NodePool</a:t>
            </a:r>
            <a:endParaRPr lang="en-US" dirty="0"/>
          </a:p>
        </p:txBody>
      </p:sp>
      <p:sp>
        <p:nvSpPr>
          <p:cNvPr id="6" name="Content Placeholder 10">
            <a:extLst>
              <a:ext uri="{FF2B5EF4-FFF2-40B4-BE49-F238E27FC236}">
                <a16:creationId xmlns:a16="http://schemas.microsoft.com/office/drawing/2014/main" id="{F1321315-2093-F71D-1AF4-A6D8A04F9D8E}"/>
              </a:ext>
            </a:extLst>
          </p:cNvPr>
          <p:cNvSpPr txBox="1">
            <a:spLocks/>
          </p:cNvSpPr>
          <p:nvPr/>
        </p:nvSpPr>
        <p:spPr>
          <a:xfrm>
            <a:off x="6595873" y="2063113"/>
            <a:ext cx="5291328" cy="349492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lang="en-GB" sz="2000" dirty="0" err="1">
                <a:solidFill>
                  <a:schemeClr val="accent3"/>
                </a:solidFill>
              </a:rPr>
              <a:t>apiVersion</a:t>
            </a:r>
            <a:r>
              <a:rPr lang="en-GB" sz="2000" dirty="0"/>
              <a:t>: </a:t>
            </a:r>
            <a:r>
              <a:rPr lang="en-GB" sz="2000" dirty="0">
                <a:solidFill>
                  <a:schemeClr val="accent4">
                    <a:lumMod val="40000"/>
                    <a:lumOff val="60000"/>
                  </a:schemeClr>
                </a:solidFill>
              </a:rPr>
              <a:t>policy/v1</a:t>
            </a:r>
          </a:p>
          <a:p>
            <a:pPr marL="0" indent="0">
              <a:buNone/>
            </a:pPr>
            <a:r>
              <a:rPr lang="en-GB" sz="2000" dirty="0">
                <a:solidFill>
                  <a:schemeClr val="accent3"/>
                </a:solidFill>
              </a:rPr>
              <a:t>kind</a:t>
            </a:r>
            <a:r>
              <a:rPr lang="en-GB" sz="2000" dirty="0"/>
              <a:t>: </a:t>
            </a:r>
            <a:r>
              <a:rPr lang="en-GB" sz="2000" dirty="0" err="1">
                <a:solidFill>
                  <a:schemeClr val="accent4">
                    <a:lumMod val="40000"/>
                    <a:lumOff val="60000"/>
                  </a:schemeClr>
                </a:solidFill>
              </a:rPr>
              <a:t>PodDisruptionBudget</a:t>
            </a:r>
            <a:endParaRPr lang="en-GB" sz="2000" dirty="0">
              <a:solidFill>
                <a:schemeClr val="accent4">
                  <a:lumMod val="40000"/>
                  <a:lumOff val="60000"/>
                </a:schemeClr>
              </a:solidFill>
            </a:endParaRPr>
          </a:p>
          <a:p>
            <a:pPr marL="0" indent="0">
              <a:buNone/>
            </a:pPr>
            <a:r>
              <a:rPr lang="en-GB" sz="2000" dirty="0">
                <a:solidFill>
                  <a:schemeClr val="accent3"/>
                </a:solidFill>
              </a:rPr>
              <a:t>metadata</a:t>
            </a:r>
            <a:r>
              <a:rPr lang="en-GB" sz="2000" dirty="0"/>
              <a:t>:</a:t>
            </a:r>
          </a:p>
          <a:p>
            <a:pPr marL="0" indent="0">
              <a:buNone/>
            </a:pPr>
            <a:r>
              <a:rPr lang="en-GB" sz="2000" dirty="0"/>
              <a:t>  </a:t>
            </a:r>
            <a:r>
              <a:rPr lang="en-GB" sz="2000" dirty="0">
                <a:solidFill>
                  <a:schemeClr val="accent3"/>
                </a:solidFill>
              </a:rPr>
              <a:t>name</a:t>
            </a:r>
            <a:r>
              <a:rPr lang="en-GB" sz="2000" dirty="0"/>
              <a:t>: </a:t>
            </a:r>
            <a:r>
              <a:rPr lang="en-GB" sz="2000" dirty="0">
                <a:solidFill>
                  <a:schemeClr val="accent4">
                    <a:lumMod val="40000"/>
                    <a:lumOff val="60000"/>
                  </a:schemeClr>
                </a:solidFill>
              </a:rPr>
              <a:t>my-app</a:t>
            </a:r>
          </a:p>
          <a:p>
            <a:pPr marL="0" indent="0">
              <a:buNone/>
            </a:pPr>
            <a:r>
              <a:rPr lang="en-GB" sz="2000" dirty="0">
                <a:solidFill>
                  <a:schemeClr val="accent3"/>
                </a:solidFill>
              </a:rPr>
              <a:t>spec</a:t>
            </a:r>
            <a:r>
              <a:rPr lang="en-GB" sz="2000" dirty="0"/>
              <a:t>:</a:t>
            </a:r>
          </a:p>
          <a:p>
            <a:pPr marL="0" indent="0">
              <a:buNone/>
            </a:pPr>
            <a:r>
              <a:rPr lang="en-GB" sz="2000" dirty="0"/>
              <a:t>  </a:t>
            </a:r>
            <a:r>
              <a:rPr lang="en-GB" sz="2000" dirty="0" err="1">
                <a:solidFill>
                  <a:schemeClr val="accent3"/>
                </a:solidFill>
              </a:rPr>
              <a:t>minAvailable</a:t>
            </a:r>
            <a:r>
              <a:rPr lang="en-GB" sz="2000" dirty="0"/>
              <a:t>: </a:t>
            </a:r>
            <a:r>
              <a:rPr lang="en-GB" sz="2000" dirty="0">
                <a:solidFill>
                  <a:schemeClr val="accent5"/>
                </a:solidFill>
              </a:rPr>
              <a:t>20</a:t>
            </a:r>
          </a:p>
          <a:p>
            <a:pPr marL="0" indent="0">
              <a:buNone/>
            </a:pPr>
            <a:r>
              <a:rPr lang="en-GB" sz="2000" dirty="0"/>
              <a:t>  </a:t>
            </a:r>
            <a:r>
              <a:rPr lang="en-GB" sz="2000" dirty="0">
                <a:solidFill>
                  <a:schemeClr val="accent3"/>
                </a:solidFill>
              </a:rPr>
              <a:t>selector</a:t>
            </a:r>
            <a:r>
              <a:rPr lang="en-GB" sz="2000" dirty="0"/>
              <a:t>:</a:t>
            </a:r>
          </a:p>
          <a:p>
            <a:pPr marL="0" indent="0">
              <a:buNone/>
            </a:pPr>
            <a:r>
              <a:rPr lang="en-GB" sz="2000" dirty="0"/>
              <a:t>    </a:t>
            </a:r>
            <a:r>
              <a:rPr lang="en-GB" sz="2000" dirty="0" err="1">
                <a:solidFill>
                  <a:schemeClr val="accent3"/>
                </a:solidFill>
              </a:rPr>
              <a:t>matchLabels</a:t>
            </a:r>
            <a:r>
              <a:rPr lang="en-GB" sz="2000" dirty="0"/>
              <a:t>:</a:t>
            </a:r>
          </a:p>
          <a:p>
            <a:pPr marL="0" indent="0">
              <a:buNone/>
            </a:pPr>
            <a:r>
              <a:rPr lang="en-GB" sz="2000" dirty="0"/>
              <a:t>      </a:t>
            </a:r>
            <a:r>
              <a:rPr lang="en-GB" sz="2000" dirty="0">
                <a:solidFill>
                  <a:schemeClr val="accent3"/>
                </a:solidFill>
              </a:rPr>
              <a:t>app</a:t>
            </a:r>
            <a:r>
              <a:rPr lang="en-GB" sz="2000" dirty="0"/>
              <a:t>: </a:t>
            </a:r>
            <a:r>
              <a:rPr lang="en-GB" sz="2000" dirty="0">
                <a:solidFill>
                  <a:schemeClr val="accent4">
                    <a:lumMod val="40000"/>
                    <a:lumOff val="60000"/>
                  </a:schemeClr>
                </a:solidFill>
              </a:rPr>
              <a:t>my-scaled-app</a:t>
            </a:r>
          </a:p>
          <a:p>
            <a:pPr marL="0" indent="0">
              <a:buNone/>
            </a:pPr>
            <a:br>
              <a:rPr lang="en-GB" sz="2000" dirty="0"/>
            </a:br>
            <a:endParaRPr lang="en-GB" sz="2000" dirty="0"/>
          </a:p>
        </p:txBody>
      </p:sp>
      <p:sp>
        <p:nvSpPr>
          <p:cNvPr id="7" name="Content Placeholder 10">
            <a:extLst>
              <a:ext uri="{FF2B5EF4-FFF2-40B4-BE49-F238E27FC236}">
                <a16:creationId xmlns:a16="http://schemas.microsoft.com/office/drawing/2014/main" id="{56FE9498-98E5-77A7-51D8-B8DA180349C0}"/>
              </a:ext>
            </a:extLst>
          </p:cNvPr>
          <p:cNvSpPr txBox="1">
            <a:spLocks/>
          </p:cNvSpPr>
          <p:nvPr/>
        </p:nvSpPr>
        <p:spPr>
          <a:xfrm>
            <a:off x="383932" y="1587719"/>
            <a:ext cx="5291328" cy="308392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200"/>
              </a:spcAft>
              <a:buSzPct val="90000"/>
              <a:buFont typeface="Amazon Ember Display" panose="020F0603020204020204" pitchFamily="34" charset="0"/>
              <a:buNone/>
              <a:defRPr sz="1600" kern="1200" baseline="0">
                <a:solidFill>
                  <a:schemeClr val="tx1"/>
                </a:solidFill>
                <a:latin typeface="Amazon Ember Display" panose="020F0603020204020204" pitchFamily="34" charset="0"/>
                <a:ea typeface="+mn-ea"/>
                <a:cs typeface="+mn-cs"/>
              </a:defRPr>
            </a:lvl1pPr>
            <a:lvl2pPr marL="457200" indent="0" algn="l" defTabSz="914400" rtl="0" eaLnBrk="1" latinLnBrk="0" hangingPunct="1">
              <a:lnSpc>
                <a:spcPct val="90000"/>
              </a:lnSpc>
              <a:spcBef>
                <a:spcPts val="0"/>
              </a:spcBef>
              <a:spcAft>
                <a:spcPts val="1200"/>
              </a:spcAft>
              <a:buSzPct val="90000"/>
              <a:buFont typeface="Wingdings" panose="05000000000000000000" pitchFamily="2" charset="2"/>
              <a:buNone/>
              <a:defRPr sz="1400" kern="1200" baseline="0">
                <a:solidFill>
                  <a:schemeClr val="tx1"/>
                </a:solidFill>
                <a:latin typeface="Amazon Ember Display" panose="020F0603020204020204" pitchFamily="34" charset="0"/>
                <a:ea typeface="+mn-ea"/>
                <a:cs typeface="+mn-cs"/>
              </a:defRPr>
            </a:lvl2pPr>
            <a:lvl3pPr marL="914400" indent="0" algn="l" defTabSz="914400" rtl="0" eaLnBrk="1" latinLnBrk="0" hangingPunct="1">
              <a:lnSpc>
                <a:spcPct val="90000"/>
              </a:lnSpc>
              <a:spcBef>
                <a:spcPts val="0"/>
              </a:spcBef>
              <a:spcAft>
                <a:spcPts val="1200"/>
              </a:spcAft>
              <a:buFont typeface="Amazon Ember Display" panose="020F0603020204020204" pitchFamily="34" charset="0"/>
              <a:buNone/>
              <a:defRPr sz="1200" kern="1200" baseline="0">
                <a:solidFill>
                  <a:schemeClr val="tx1"/>
                </a:solidFill>
                <a:latin typeface="Amazon Ember Display" panose="020F0603020204020204" pitchFamily="34" charset="0"/>
                <a:ea typeface="+mn-ea"/>
                <a:cs typeface="+mn-cs"/>
              </a:defRPr>
            </a:lvl3pPr>
            <a:lvl4pPr marL="1371600" indent="0" algn="l" defTabSz="914400" rtl="0" eaLnBrk="1" latinLnBrk="0" hangingPunct="1">
              <a:lnSpc>
                <a:spcPct val="90000"/>
              </a:lnSpc>
              <a:spcBef>
                <a:spcPts val="0"/>
              </a:spcBef>
              <a:spcAft>
                <a:spcPts val="1200"/>
              </a:spcAft>
              <a:buFont typeface="Amazon Ember Display" panose="020F0603020204020204" pitchFamily="34" charset="0"/>
              <a:buNone/>
              <a:defRPr sz="1000" kern="1200" baseline="0">
                <a:solidFill>
                  <a:schemeClr val="tx1"/>
                </a:solidFill>
                <a:latin typeface="Amazon Ember Display" panose="020F0603020204020204" pitchFamily="34" charset="0"/>
                <a:ea typeface="+mn-ea"/>
                <a:cs typeface="+mn-cs"/>
              </a:defRPr>
            </a:lvl4pPr>
            <a:lvl5pPr marL="1828800" indent="0" algn="l" defTabSz="914400" rtl="0" eaLnBrk="1" latinLnBrk="0" hangingPunct="1">
              <a:lnSpc>
                <a:spcPct val="90000"/>
              </a:lnSpc>
              <a:spcBef>
                <a:spcPts val="0"/>
              </a:spcBef>
              <a:spcAft>
                <a:spcPts val="1200"/>
              </a:spcAft>
              <a:buFont typeface="Amazon Ember Display" panose="020F0603020204020204" pitchFamily="34" charset="0"/>
              <a:buNone/>
              <a:defRPr sz="1000" kern="1200" baseline="0">
                <a:solidFill>
                  <a:schemeClr val="tx1"/>
                </a:solidFill>
                <a:latin typeface="Amazon Ember Display" panose="020F0603020204020204" pitchFamily="34" charset="0"/>
                <a:ea typeface="+mn-ea"/>
                <a:cs typeface="+mn-cs"/>
              </a:defRPr>
            </a:lvl5pPr>
            <a:lvl6pPr marL="2286000" indent="0" algn="l" defTabSz="914400" rtl="0" eaLnBrk="1" latinLnBrk="0" hangingPunct="1">
              <a:lnSpc>
                <a:spcPct val="90000"/>
              </a:lnSpc>
              <a:spcBef>
                <a:spcPts val="500"/>
              </a:spcBef>
              <a:buFont typeface="Amazon Ember Display" panose="020F0603020204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mazon Ember Display" panose="020F0603020204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mazon Ember Display" panose="020F0603020204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mazon Ember Display" panose="020F0603020204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Pct val="90000"/>
              <a:buFont typeface="Amazon Ember Display" panose="020F0603020204020204" pitchFamily="34" charset="0"/>
              <a:buNone/>
              <a:tabLst/>
              <a:defRPr/>
            </a:pPr>
            <a:r>
              <a:rPr kumimoji="0" lang="en-GB" sz="2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Control pod termination during </a:t>
            </a:r>
            <a:r>
              <a:rPr kumimoji="0" lang="en-GB" sz="2400" b="1" i="0" u="none" strike="noStrike" kern="1200" cap="none" spc="0" normalizeH="0" baseline="0" noProof="0" dirty="0">
                <a:ln>
                  <a:noFill/>
                </a:ln>
                <a:solidFill>
                  <a:srgbClr val="FF99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voluntary disruptions</a:t>
            </a:r>
            <a:r>
              <a:rPr kumimoji="0" lang="en-GB" sz="24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0" lang="en-GB" sz="2400"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consider</a:t>
            </a:r>
            <a:r>
              <a:rPr kumimoji="0" lang="en-GB" sz="2400" b="1" i="0" u="none" strike="noStrike" kern="1200" cap="none" spc="0" normalizeH="0" baseline="0" noProof="0" dirty="0">
                <a:ln>
                  <a:noFill/>
                </a:ln>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 </a:t>
            </a:r>
            <a:r>
              <a:rPr kumimoji="0" lang="en-GB" sz="2400" b="1" i="0" u="none" strike="noStrike" kern="1200" cap="none" spc="0" normalizeH="0" baseline="0" noProof="0" dirty="0">
                <a:ln>
                  <a:noFill/>
                </a:ln>
                <a:solidFill>
                  <a:srgbClr val="FF99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Pod Disruption Budgets.</a:t>
            </a:r>
            <a:endParaRPr kumimoji="0" lang="en-GB" sz="2400" b="1" i="0" u="none" strike="noStrike" kern="1200" cap="none" spc="0" normalizeH="0" baseline="0" noProof="0" dirty="0">
              <a:ln>
                <a:noFill/>
              </a:ln>
              <a:solidFill>
                <a:srgbClr val="7CE8F4"/>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l" defTabSz="914400" rtl="0" eaLnBrk="1" fontAlgn="auto" latinLnBrk="0" hangingPunct="1">
              <a:lnSpc>
                <a:spcPct val="90000"/>
              </a:lnSpc>
              <a:spcBef>
                <a:spcPts val="0"/>
              </a:spcBef>
              <a:spcAft>
                <a:spcPts val="0"/>
              </a:spcAft>
              <a:buClrTx/>
              <a:buSzPct val="90000"/>
              <a:buFont typeface="Amazon Ember Display" panose="020F0603020204020204" pitchFamily="34" charset="0"/>
              <a:buNone/>
              <a:tabLst/>
              <a:defRPr/>
            </a:pPr>
            <a:endParaRPr kumimoji="0" lang="en-GB" sz="2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marR="0" lvl="0" indent="0" algn="l" defTabSz="914400" rtl="0" eaLnBrk="1" fontAlgn="auto" latinLnBrk="0" hangingPunct="1">
              <a:lnSpc>
                <a:spcPct val="90000"/>
              </a:lnSpc>
              <a:spcBef>
                <a:spcPts val="0"/>
              </a:spcBef>
              <a:spcAft>
                <a:spcPts val="0"/>
              </a:spcAft>
              <a:buClrTx/>
              <a:buSzPct val="90000"/>
              <a:buFont typeface="Amazon Ember Display" panose="020F0603020204020204" pitchFamily="34" charset="0"/>
              <a:buNone/>
              <a:tabLst/>
              <a:defRPr/>
            </a:pPr>
            <a:r>
              <a:rPr kumimoji="0" lang="en-GB" sz="2400" b="1" i="0" u="none" strike="noStrike" kern="1200" cap="none" spc="0" normalizeH="0" baseline="0" noProof="0" dirty="0">
                <a:ln>
                  <a:noFill/>
                </a:ln>
                <a:solidFill>
                  <a:srgbClr val="FF9900"/>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Or Pod readiness gates </a:t>
            </a:r>
            <a:r>
              <a:rPr kumimoji="0" lang="en-GB" sz="2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t>to avoid timeouts with AWS Load Balancer Controller during target registration for IP target type</a:t>
            </a:r>
          </a:p>
          <a:p>
            <a:pPr marL="0" marR="0" lvl="0" indent="0" algn="l" defTabSz="914400" rtl="0" eaLnBrk="1" fontAlgn="auto" latinLnBrk="0" hangingPunct="1">
              <a:lnSpc>
                <a:spcPct val="90000"/>
              </a:lnSpc>
              <a:spcBef>
                <a:spcPts val="0"/>
              </a:spcBef>
              <a:spcAft>
                <a:spcPts val="0"/>
              </a:spcAft>
              <a:buClrTx/>
              <a:buSzPct val="90000"/>
              <a:buFont typeface="Amazon Ember Display" panose="020F0603020204020204" pitchFamily="34" charset="0"/>
              <a:buNone/>
              <a:tabLst/>
              <a:defRPr/>
            </a:pPr>
            <a:endParaRPr kumimoji="0" lang="en-GB" sz="2400" b="0" i="0" u="none" strike="noStrike" kern="1200" cap="none" spc="0" normalizeH="0" baseline="0" noProof="0" dirty="0">
              <a:ln>
                <a:noFill/>
              </a:ln>
              <a:solidFill>
                <a:srgbClr val="FFFFFF"/>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9" name="TextBox 8">
            <a:extLst>
              <a:ext uri="{FF2B5EF4-FFF2-40B4-BE49-F238E27FC236}">
                <a16:creationId xmlns:a16="http://schemas.microsoft.com/office/drawing/2014/main" id="{CD80B761-0835-6864-1BBF-4DCB94E84D6E}"/>
              </a:ext>
            </a:extLst>
          </p:cNvPr>
          <p:cNvSpPr txBox="1"/>
          <p:nvPr/>
        </p:nvSpPr>
        <p:spPr>
          <a:xfrm>
            <a:off x="304799" y="5462173"/>
            <a:ext cx="6097464" cy="646331"/>
          </a:xfrm>
          <a:prstGeom prst="rect">
            <a:avLst/>
          </a:prstGeom>
          <a:noFill/>
        </p:spPr>
        <p:txBody>
          <a:bodyPr wrap="square">
            <a:spAutoFit/>
          </a:bodyPr>
          <a:lstStyle/>
          <a:p>
            <a:r>
              <a:rPr lang="en-US" dirty="0">
                <a:hlinkClick r:id="rId2"/>
              </a:rPr>
              <a:t>https://kubernetes-sigs.github.io/aws-load-balancer-controller/v2.1/deploy/pod_readiness_gate/</a:t>
            </a:r>
            <a:r>
              <a:rPr lang="en-US" dirty="0"/>
              <a:t> </a:t>
            </a:r>
          </a:p>
        </p:txBody>
      </p:sp>
    </p:spTree>
    <p:extLst>
      <p:ext uri="{BB962C8B-B14F-4D97-AF65-F5344CB8AC3E}">
        <p14:creationId xmlns:p14="http://schemas.microsoft.com/office/powerpoint/2010/main" val="413946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22A67-920B-A0CC-DE2C-62BF09590E8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5835305-CC24-B5C4-97D4-0D374AA38E5F}"/>
              </a:ext>
            </a:extLst>
          </p:cNvPr>
          <p:cNvSpPr>
            <a:spLocks noGrp="1"/>
          </p:cNvSpPr>
          <p:nvPr>
            <p:ph idx="1"/>
          </p:nvPr>
        </p:nvSpPr>
        <p:spPr>
          <a:xfrm>
            <a:off x="304800" y="1230760"/>
            <a:ext cx="11582400" cy="646331"/>
          </a:xfrm>
        </p:spPr>
        <p:txBody>
          <a:bodyPr/>
          <a:lstStyle/>
          <a:p>
            <a:r>
              <a:rPr lang="en-US" sz="2000" dirty="0"/>
              <a:t>For in-depth v1alpha5 to v1beta1 migration guidance check out the migration guide In the </a:t>
            </a:r>
            <a:r>
              <a:rPr lang="en-US" sz="2000" dirty="0" err="1"/>
              <a:t>Karpenter</a:t>
            </a:r>
            <a:r>
              <a:rPr lang="en-US" sz="2000" dirty="0"/>
              <a:t> documentation:</a:t>
            </a:r>
          </a:p>
        </p:txBody>
      </p:sp>
      <p:sp>
        <p:nvSpPr>
          <p:cNvPr id="6" name="TextBox 5">
            <a:extLst>
              <a:ext uri="{FF2B5EF4-FFF2-40B4-BE49-F238E27FC236}">
                <a16:creationId xmlns:a16="http://schemas.microsoft.com/office/drawing/2014/main" id="{0562E76C-B201-5E04-2E5D-277053087557}"/>
              </a:ext>
            </a:extLst>
          </p:cNvPr>
          <p:cNvSpPr txBox="1"/>
          <p:nvPr/>
        </p:nvSpPr>
        <p:spPr>
          <a:xfrm>
            <a:off x="2318971" y="5869043"/>
            <a:ext cx="9717697" cy="369332"/>
          </a:xfrm>
          <a:prstGeom prst="rect">
            <a:avLst/>
          </a:prstGeom>
          <a:noFill/>
        </p:spPr>
        <p:txBody>
          <a:bodyPr wrap="square">
            <a:spAutoFit/>
          </a:bodyPr>
          <a:lstStyle/>
          <a:p>
            <a:r>
              <a:rPr lang="en-US" dirty="0">
                <a:hlinkClick r:id="rId2"/>
              </a:rPr>
              <a:t>https://karpenter.sh/docs/upgrading/v1beta1-migration/</a:t>
            </a:r>
            <a:r>
              <a:rPr lang="en-US" dirty="0"/>
              <a:t> </a:t>
            </a:r>
          </a:p>
        </p:txBody>
      </p:sp>
      <p:pic>
        <p:nvPicPr>
          <p:cNvPr id="5" name="Picture 4">
            <a:extLst>
              <a:ext uri="{FF2B5EF4-FFF2-40B4-BE49-F238E27FC236}">
                <a16:creationId xmlns:a16="http://schemas.microsoft.com/office/drawing/2014/main" id="{C9EC8EB0-A085-AFDB-BFAF-875EB1AC9309}"/>
              </a:ext>
            </a:extLst>
          </p:cNvPr>
          <p:cNvPicPr>
            <a:picLocks noChangeAspect="1"/>
          </p:cNvPicPr>
          <p:nvPr/>
        </p:nvPicPr>
        <p:blipFill>
          <a:blip r:embed="rId3"/>
          <a:stretch>
            <a:fillRect/>
          </a:stretch>
        </p:blipFill>
        <p:spPr>
          <a:xfrm>
            <a:off x="1620714" y="2083832"/>
            <a:ext cx="8776931" cy="3657600"/>
          </a:xfrm>
          <a:prstGeom prst="rect">
            <a:avLst/>
          </a:prstGeom>
        </p:spPr>
      </p:pic>
    </p:spTree>
    <p:extLst>
      <p:ext uri="{BB962C8B-B14F-4D97-AF65-F5344CB8AC3E}">
        <p14:creationId xmlns:p14="http://schemas.microsoft.com/office/powerpoint/2010/main" val="216937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Straight Arrow Connector 87">
            <a:extLst>
              <a:ext uri="{FF2B5EF4-FFF2-40B4-BE49-F238E27FC236}">
                <a16:creationId xmlns:a16="http://schemas.microsoft.com/office/drawing/2014/main" id="{0B596B33-9BAB-CB4B-A0F1-699F0737A144}"/>
              </a:ext>
            </a:extLst>
          </p:cNvPr>
          <p:cNvCxnSpPr>
            <a:cxnSpLocks/>
          </p:cNvCxnSpPr>
          <p:nvPr/>
        </p:nvCxnSpPr>
        <p:spPr>
          <a:xfrm flipH="1" flipV="1">
            <a:off x="4481666" y="5797751"/>
            <a:ext cx="4620929" cy="3800"/>
          </a:xfrm>
          <a:prstGeom prst="straightConnector1">
            <a:avLst/>
          </a:prstGeom>
          <a:ln w="38100">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29E5BFB-918D-8941-91C9-325EA8DC4697}"/>
              </a:ext>
            </a:extLst>
          </p:cNvPr>
          <p:cNvCxnSpPr>
            <a:cxnSpLocks/>
          </p:cNvCxnSpPr>
          <p:nvPr/>
        </p:nvCxnSpPr>
        <p:spPr>
          <a:xfrm flipH="1" flipV="1">
            <a:off x="4467273" y="5139888"/>
            <a:ext cx="4635322" cy="16614"/>
          </a:xfrm>
          <a:prstGeom prst="straightConnector1">
            <a:avLst/>
          </a:prstGeom>
          <a:ln w="38100">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A0B5660-3E1E-6366-B8F8-F1AE50EDD5EB}"/>
              </a:ext>
            </a:extLst>
          </p:cNvPr>
          <p:cNvSpPr>
            <a:spLocks noGrp="1"/>
          </p:cNvSpPr>
          <p:nvPr>
            <p:ph type="title"/>
          </p:nvPr>
        </p:nvSpPr>
        <p:spPr>
          <a:xfrm>
            <a:off x="609600" y="606751"/>
            <a:ext cx="10972800" cy="535531"/>
          </a:xfrm>
        </p:spPr>
        <p:txBody>
          <a:bodyPr/>
          <a:lstStyle/>
          <a:p>
            <a:r>
              <a:rPr lang="en-US" dirty="0"/>
              <a:t>Kubernetes Autoscaling Overview</a:t>
            </a:r>
          </a:p>
        </p:txBody>
      </p:sp>
      <p:sp>
        <p:nvSpPr>
          <p:cNvPr id="11" name="Text Placeholder 10">
            <a:extLst>
              <a:ext uri="{FF2B5EF4-FFF2-40B4-BE49-F238E27FC236}">
                <a16:creationId xmlns:a16="http://schemas.microsoft.com/office/drawing/2014/main" id="{E5235AC8-C5E7-624E-BBB7-2004BECB987E}"/>
              </a:ext>
            </a:extLst>
          </p:cNvPr>
          <p:cNvSpPr>
            <a:spLocks noGrp="1"/>
          </p:cNvSpPr>
          <p:nvPr>
            <p:ph type="body" sz="quarter" idx="4294967295"/>
          </p:nvPr>
        </p:nvSpPr>
        <p:spPr>
          <a:xfrm>
            <a:off x="452984" y="3096124"/>
            <a:ext cx="2417763" cy="1814513"/>
          </a:xfrm>
        </p:spPr>
        <p:txBody>
          <a:bodyPr anchor="ctr" anchorCtr="1"/>
          <a:lstStyle/>
          <a:p>
            <a:pPr marL="457200" indent="-457200">
              <a:buFont typeface="+mj-lt"/>
              <a:buAutoNum type="arabicPeriod" startAt="3"/>
            </a:pPr>
            <a:r>
              <a:rPr lang="en-US" sz="1800" dirty="0"/>
              <a:t>Cluster Autoscaler (CAS)</a:t>
            </a:r>
          </a:p>
        </p:txBody>
      </p:sp>
      <p:cxnSp>
        <p:nvCxnSpPr>
          <p:cNvPr id="116" name="Straight Arrow Connector 115">
            <a:extLst>
              <a:ext uri="{FF2B5EF4-FFF2-40B4-BE49-F238E27FC236}">
                <a16:creationId xmlns:a16="http://schemas.microsoft.com/office/drawing/2014/main" id="{D570A9A4-6A41-494D-B549-2DA41D5B4B29}"/>
              </a:ext>
            </a:extLst>
          </p:cNvPr>
          <p:cNvCxnSpPr>
            <a:cxnSpLocks/>
          </p:cNvCxnSpPr>
          <p:nvPr/>
        </p:nvCxnSpPr>
        <p:spPr>
          <a:xfrm flipH="1">
            <a:off x="5663392" y="3898912"/>
            <a:ext cx="2582901" cy="24406"/>
          </a:xfrm>
          <a:prstGeom prst="straightConnector1">
            <a:avLst/>
          </a:prstGeom>
          <a:ln w="38100">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22AD8614-4B38-EB41-963E-5EA81091B8CA}"/>
              </a:ext>
            </a:extLst>
          </p:cNvPr>
          <p:cNvGrpSpPr/>
          <p:nvPr/>
        </p:nvGrpSpPr>
        <p:grpSpPr>
          <a:xfrm>
            <a:off x="3711984" y="3612319"/>
            <a:ext cx="1718172" cy="351601"/>
            <a:chOff x="2468406" y="6052200"/>
            <a:chExt cx="1560940" cy="319424"/>
          </a:xfrm>
        </p:grpSpPr>
        <p:pic>
          <p:nvPicPr>
            <p:cNvPr id="134" name="Google Shape;80;p15">
              <a:extLst>
                <a:ext uri="{FF2B5EF4-FFF2-40B4-BE49-F238E27FC236}">
                  <a16:creationId xmlns:a16="http://schemas.microsoft.com/office/drawing/2014/main" id="{9B1BA7F1-D11E-2442-819F-B2C2E81CCC98}"/>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296089" y="6052203"/>
              <a:ext cx="319415" cy="319411"/>
            </a:xfrm>
            <a:prstGeom prst="rect">
              <a:avLst/>
            </a:prstGeom>
            <a:noFill/>
            <a:ln>
              <a:noFill/>
            </a:ln>
          </p:spPr>
        </p:pic>
        <p:pic>
          <p:nvPicPr>
            <p:cNvPr id="135" name="Google Shape;80;p15">
              <a:extLst>
                <a:ext uri="{FF2B5EF4-FFF2-40B4-BE49-F238E27FC236}">
                  <a16:creationId xmlns:a16="http://schemas.microsoft.com/office/drawing/2014/main" id="{DDF54DD1-47CC-C348-ADF8-60D38C159F0F}"/>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09931" y="6052201"/>
              <a:ext cx="319415" cy="319413"/>
            </a:xfrm>
            <a:prstGeom prst="rect">
              <a:avLst/>
            </a:prstGeom>
            <a:noFill/>
            <a:ln>
              <a:noFill/>
            </a:ln>
          </p:spPr>
        </p:pic>
        <p:pic>
          <p:nvPicPr>
            <p:cNvPr id="136" name="Google Shape;80;p15">
              <a:extLst>
                <a:ext uri="{FF2B5EF4-FFF2-40B4-BE49-F238E27FC236}">
                  <a16:creationId xmlns:a16="http://schemas.microsoft.com/office/drawing/2014/main" id="{66B1CDED-65BD-B74A-9177-77259B4ECA6E}"/>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468406" y="6052212"/>
              <a:ext cx="319415" cy="319412"/>
            </a:xfrm>
            <a:prstGeom prst="rect">
              <a:avLst/>
            </a:prstGeom>
            <a:noFill/>
            <a:ln>
              <a:noFill/>
            </a:ln>
          </p:spPr>
        </p:pic>
        <p:pic>
          <p:nvPicPr>
            <p:cNvPr id="137" name="Google Shape;80;p15">
              <a:extLst>
                <a:ext uri="{FF2B5EF4-FFF2-40B4-BE49-F238E27FC236}">
                  <a16:creationId xmlns:a16="http://schemas.microsoft.com/office/drawing/2014/main" id="{90659FB5-B8AF-2E4B-A97B-186440B55965}"/>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882247" y="6052200"/>
              <a:ext cx="319415" cy="319414"/>
            </a:xfrm>
            <a:prstGeom prst="rect">
              <a:avLst/>
            </a:prstGeom>
            <a:noFill/>
            <a:ln>
              <a:noFill/>
            </a:ln>
          </p:spPr>
        </p:pic>
      </p:grpSp>
      <p:sp>
        <p:nvSpPr>
          <p:cNvPr id="118" name="TextBox 117">
            <a:extLst>
              <a:ext uri="{FF2B5EF4-FFF2-40B4-BE49-F238E27FC236}">
                <a16:creationId xmlns:a16="http://schemas.microsoft.com/office/drawing/2014/main" id="{BB55C4A6-ADE4-B148-89EA-93A453502357}"/>
              </a:ext>
            </a:extLst>
          </p:cNvPr>
          <p:cNvSpPr txBox="1"/>
          <p:nvPr/>
        </p:nvSpPr>
        <p:spPr>
          <a:xfrm>
            <a:off x="3824175" y="4097507"/>
            <a:ext cx="1442364" cy="335419"/>
          </a:xfrm>
          <a:prstGeom prst="rect">
            <a:avLst/>
          </a:prstGeom>
          <a:noFill/>
        </p:spPr>
        <p:txBody>
          <a:bodyPr wrap="non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Pending pods</a:t>
            </a:r>
          </a:p>
        </p:txBody>
      </p:sp>
      <p:pic>
        <p:nvPicPr>
          <p:cNvPr id="159" name="Graphic 60">
            <a:extLst>
              <a:ext uri="{FF2B5EF4-FFF2-40B4-BE49-F238E27FC236}">
                <a16:creationId xmlns:a16="http://schemas.microsoft.com/office/drawing/2014/main" id="{76B6B1C5-E1EF-7840-AF9A-461F80BF7D2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910486" y="3151631"/>
            <a:ext cx="880086" cy="88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Google Shape;80;p15">
            <a:extLst>
              <a:ext uri="{FF2B5EF4-FFF2-40B4-BE49-F238E27FC236}">
                <a16:creationId xmlns:a16="http://schemas.microsoft.com/office/drawing/2014/main" id="{64320A4E-2654-1043-90DD-551AF3A3A853}"/>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1142679" y="3620049"/>
            <a:ext cx="185576" cy="185576"/>
          </a:xfrm>
          <a:prstGeom prst="rect">
            <a:avLst/>
          </a:prstGeom>
          <a:noFill/>
          <a:ln>
            <a:noFill/>
          </a:ln>
        </p:spPr>
      </p:pic>
      <p:pic>
        <p:nvPicPr>
          <p:cNvPr id="161" name="Google Shape;80;p15">
            <a:extLst>
              <a:ext uri="{FF2B5EF4-FFF2-40B4-BE49-F238E27FC236}">
                <a16:creationId xmlns:a16="http://schemas.microsoft.com/office/drawing/2014/main" id="{54DCB543-DE87-F14F-8045-4C2407517CD8}"/>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1372801" y="3620049"/>
            <a:ext cx="185576" cy="185576"/>
          </a:xfrm>
          <a:prstGeom prst="rect">
            <a:avLst/>
          </a:prstGeom>
          <a:noFill/>
          <a:ln>
            <a:noFill/>
          </a:ln>
        </p:spPr>
      </p:pic>
      <p:pic>
        <p:nvPicPr>
          <p:cNvPr id="162" name="Google Shape;80;p15">
            <a:extLst>
              <a:ext uri="{FF2B5EF4-FFF2-40B4-BE49-F238E27FC236}">
                <a16:creationId xmlns:a16="http://schemas.microsoft.com/office/drawing/2014/main" id="{8135CD48-C50F-5947-8A94-90AFB0FE2CCB}"/>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1142679" y="3377721"/>
            <a:ext cx="185576" cy="185576"/>
          </a:xfrm>
          <a:prstGeom prst="rect">
            <a:avLst/>
          </a:prstGeom>
          <a:noFill/>
          <a:ln>
            <a:noFill/>
          </a:ln>
        </p:spPr>
      </p:pic>
      <p:pic>
        <p:nvPicPr>
          <p:cNvPr id="167" name="Graphic 60">
            <a:extLst>
              <a:ext uri="{FF2B5EF4-FFF2-40B4-BE49-F238E27FC236}">
                <a16:creationId xmlns:a16="http://schemas.microsoft.com/office/drawing/2014/main" id="{9CDF0D34-1CA0-104B-A3B9-A9194E0E7F4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35771" y="3143900"/>
            <a:ext cx="880086" cy="88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oogle Shape;80;p15">
            <a:extLst>
              <a:ext uri="{FF2B5EF4-FFF2-40B4-BE49-F238E27FC236}">
                <a16:creationId xmlns:a16="http://schemas.microsoft.com/office/drawing/2014/main" id="{0B49B183-E12C-4048-B1EB-EC58F0833799}"/>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0298086" y="3612319"/>
            <a:ext cx="185576" cy="185576"/>
          </a:xfrm>
          <a:prstGeom prst="rect">
            <a:avLst/>
          </a:prstGeom>
          <a:noFill/>
          <a:ln>
            <a:noFill/>
          </a:ln>
        </p:spPr>
      </p:pic>
      <p:pic>
        <p:nvPicPr>
          <p:cNvPr id="170" name="Google Shape;80;p15">
            <a:extLst>
              <a:ext uri="{FF2B5EF4-FFF2-40B4-BE49-F238E27FC236}">
                <a16:creationId xmlns:a16="http://schemas.microsoft.com/office/drawing/2014/main" id="{BAD293DC-4B17-7D4A-A2ED-56F94B874CA6}"/>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0067964" y="3369991"/>
            <a:ext cx="185576" cy="185576"/>
          </a:xfrm>
          <a:prstGeom prst="rect">
            <a:avLst/>
          </a:prstGeom>
          <a:noFill/>
          <a:ln>
            <a:noFill/>
          </a:ln>
        </p:spPr>
      </p:pic>
      <p:sp>
        <p:nvSpPr>
          <p:cNvPr id="184" name="TextBox 183">
            <a:extLst>
              <a:ext uri="{FF2B5EF4-FFF2-40B4-BE49-F238E27FC236}">
                <a16:creationId xmlns:a16="http://schemas.microsoft.com/office/drawing/2014/main" id="{B757767C-F1BC-E243-BEC6-86984A9E956E}"/>
              </a:ext>
            </a:extLst>
          </p:cNvPr>
          <p:cNvSpPr txBox="1"/>
          <p:nvPr/>
        </p:nvSpPr>
        <p:spPr>
          <a:xfrm>
            <a:off x="7861888" y="4244085"/>
            <a:ext cx="506941" cy="304926"/>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CAS</a:t>
            </a:r>
          </a:p>
        </p:txBody>
      </p:sp>
      <p:grpSp>
        <p:nvGrpSpPr>
          <p:cNvPr id="183" name="Group 182">
            <a:extLst>
              <a:ext uri="{FF2B5EF4-FFF2-40B4-BE49-F238E27FC236}">
                <a16:creationId xmlns:a16="http://schemas.microsoft.com/office/drawing/2014/main" id="{C94B59A6-E23D-1240-B5CE-3938F9144F7C}"/>
              </a:ext>
            </a:extLst>
          </p:cNvPr>
          <p:cNvGrpSpPr/>
          <p:nvPr/>
        </p:nvGrpSpPr>
        <p:grpSpPr>
          <a:xfrm>
            <a:off x="7777136" y="3549573"/>
            <a:ext cx="701351" cy="673846"/>
            <a:chOff x="9105329" y="5510488"/>
            <a:chExt cx="1207159" cy="1159822"/>
          </a:xfrm>
        </p:grpSpPr>
        <p:pic>
          <p:nvPicPr>
            <p:cNvPr id="181" name="Graphic 180">
              <a:extLst>
                <a:ext uri="{FF2B5EF4-FFF2-40B4-BE49-F238E27FC236}">
                  <a16:creationId xmlns:a16="http://schemas.microsoft.com/office/drawing/2014/main" id="{19437A10-12D5-0C47-B6E0-78CBC2D87A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05329" y="5510488"/>
              <a:ext cx="1207159" cy="1159822"/>
            </a:xfrm>
            <a:prstGeom prst="rect">
              <a:avLst/>
            </a:prstGeom>
          </p:spPr>
        </p:pic>
        <p:sp>
          <p:nvSpPr>
            <p:cNvPr id="182" name="Rectangle 181">
              <a:extLst>
                <a:ext uri="{FF2B5EF4-FFF2-40B4-BE49-F238E27FC236}">
                  <a16:creationId xmlns:a16="http://schemas.microsoft.com/office/drawing/2014/main" id="{4BE19E88-E20A-934D-AF00-31F28100BCE2}"/>
                </a:ext>
              </a:extLst>
            </p:cNvPr>
            <p:cNvSpPr/>
            <p:nvPr/>
          </p:nvSpPr>
          <p:spPr>
            <a:xfrm>
              <a:off x="9420725" y="6385353"/>
              <a:ext cx="577653" cy="173681"/>
            </a:xfrm>
            <a:prstGeom prst="rect">
              <a:avLst/>
            </a:prstGeom>
            <a:solidFill>
              <a:srgbClr val="326C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cxnSp>
        <p:nvCxnSpPr>
          <p:cNvPr id="194" name="Elbow Connector 193">
            <a:extLst>
              <a:ext uri="{FF2B5EF4-FFF2-40B4-BE49-F238E27FC236}">
                <a16:creationId xmlns:a16="http://schemas.microsoft.com/office/drawing/2014/main" id="{D57647D3-484E-0447-8EA5-51581129501E}"/>
              </a:ext>
            </a:extLst>
          </p:cNvPr>
          <p:cNvCxnSpPr>
            <a:cxnSpLocks/>
            <a:stCxn id="181" idx="3"/>
            <a:endCxn id="167" idx="1"/>
          </p:cNvCxnSpPr>
          <p:nvPr/>
        </p:nvCxnSpPr>
        <p:spPr>
          <a:xfrm flipV="1">
            <a:off x="8478486" y="3583944"/>
            <a:ext cx="1357284" cy="302552"/>
          </a:xfrm>
          <a:prstGeom prst="bentConnector3">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5" name="Elbow Connector 194">
            <a:extLst>
              <a:ext uri="{FF2B5EF4-FFF2-40B4-BE49-F238E27FC236}">
                <a16:creationId xmlns:a16="http://schemas.microsoft.com/office/drawing/2014/main" id="{C9888BDE-DF20-1141-90E6-00DF0BE81AD4}"/>
              </a:ext>
            </a:extLst>
          </p:cNvPr>
          <p:cNvCxnSpPr>
            <a:cxnSpLocks/>
            <a:stCxn id="181" idx="3"/>
            <a:endCxn id="159" idx="2"/>
          </p:cNvCxnSpPr>
          <p:nvPr/>
        </p:nvCxnSpPr>
        <p:spPr>
          <a:xfrm>
            <a:off x="8478487" y="3886496"/>
            <a:ext cx="2872042" cy="145221"/>
          </a:xfrm>
          <a:prstGeom prst="bentConnector4">
            <a:avLst>
              <a:gd name="adj1" fmla="val 23873"/>
              <a:gd name="adj2" fmla="val 257415"/>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394D8B59-E63F-3B42-87C5-A27094CE4F23}"/>
              </a:ext>
            </a:extLst>
          </p:cNvPr>
          <p:cNvSpPr/>
          <p:nvPr/>
        </p:nvSpPr>
        <p:spPr>
          <a:xfrm>
            <a:off x="6461778" y="3612319"/>
            <a:ext cx="594693" cy="5820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144" name="Graphic 60">
            <a:extLst>
              <a:ext uri="{FF2B5EF4-FFF2-40B4-BE49-F238E27FC236}">
                <a16:creationId xmlns:a16="http://schemas.microsoft.com/office/drawing/2014/main" id="{88E496C9-E514-1743-8E92-8B8EF7D662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319081" y="3463309"/>
            <a:ext cx="880086" cy="88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197">
            <a:extLst>
              <a:ext uri="{FF2B5EF4-FFF2-40B4-BE49-F238E27FC236}">
                <a16:creationId xmlns:a16="http://schemas.microsoft.com/office/drawing/2014/main" id="{79B59344-1888-2247-B31C-BCCAAE532E46}"/>
              </a:ext>
            </a:extLst>
          </p:cNvPr>
          <p:cNvSpPr txBox="1"/>
          <p:nvPr/>
        </p:nvSpPr>
        <p:spPr>
          <a:xfrm>
            <a:off x="6389626" y="3485824"/>
            <a:ext cx="738996" cy="914778"/>
          </a:xfrm>
          <a:prstGeom prst="rect">
            <a:avLst/>
          </a:prstGeom>
          <a:noFill/>
        </p:spPr>
        <p:txBody>
          <a:bodyPr wrap="square" rtlCol="0">
            <a:spAutoFit/>
          </a:bodyPr>
          <a:lstStyle/>
          <a:p>
            <a:pPr algn="ctr"/>
            <a:r>
              <a:rPr lang="en-US" sz="5400" dirty="0">
                <a:solidFill>
                  <a:schemeClr val="tx1">
                    <a:lumMod val="85000"/>
                  </a:schemeClr>
                </a:solidFill>
                <a:latin typeface="Amazon Ember" panose="020B0603020204020204" pitchFamily="34" charset="0"/>
                <a:ea typeface="Amazon Ember" panose="020B0603020204020204" pitchFamily="34" charset="0"/>
                <a:cs typeface="Amazon Ember" panose="020B0603020204020204" pitchFamily="34" charset="0"/>
              </a:rPr>
              <a:t>X</a:t>
            </a:r>
          </a:p>
        </p:txBody>
      </p:sp>
      <p:pic>
        <p:nvPicPr>
          <p:cNvPr id="145" name="Google Shape;80;p15">
            <a:extLst>
              <a:ext uri="{FF2B5EF4-FFF2-40B4-BE49-F238E27FC236}">
                <a16:creationId xmlns:a16="http://schemas.microsoft.com/office/drawing/2014/main" id="{9E894DF8-597F-2346-93C7-9B1201CE6434}"/>
              </a:ext>
            </a:extLst>
          </p:cNvPr>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6614144" y="3775039"/>
            <a:ext cx="282062" cy="281032"/>
          </a:xfrm>
          <a:prstGeom prst="rect">
            <a:avLst/>
          </a:prstGeom>
          <a:noFill/>
          <a:ln>
            <a:noFill/>
          </a:ln>
        </p:spPr>
      </p:pic>
      <p:grpSp>
        <p:nvGrpSpPr>
          <p:cNvPr id="14" name="Group 13">
            <a:extLst>
              <a:ext uri="{FF2B5EF4-FFF2-40B4-BE49-F238E27FC236}">
                <a16:creationId xmlns:a16="http://schemas.microsoft.com/office/drawing/2014/main" id="{3BF85777-E340-FF48-A49F-E9E1F03E28DE}"/>
              </a:ext>
            </a:extLst>
          </p:cNvPr>
          <p:cNvGrpSpPr/>
          <p:nvPr/>
        </p:nvGrpSpPr>
        <p:grpSpPr>
          <a:xfrm>
            <a:off x="4404345" y="1026579"/>
            <a:ext cx="6744787" cy="1938716"/>
            <a:chOff x="1340108" y="985414"/>
            <a:chExt cx="10389102" cy="2986234"/>
          </a:xfrm>
        </p:grpSpPr>
        <p:cxnSp>
          <p:nvCxnSpPr>
            <p:cNvPr id="79" name="Straight Arrow Connector 78">
              <a:extLst>
                <a:ext uri="{FF2B5EF4-FFF2-40B4-BE49-F238E27FC236}">
                  <a16:creationId xmlns:a16="http://schemas.microsoft.com/office/drawing/2014/main" id="{7CA4ED33-A396-7146-B20D-E09903AE7F5D}"/>
                </a:ext>
              </a:extLst>
            </p:cNvPr>
            <p:cNvCxnSpPr>
              <a:cxnSpLocks/>
              <a:stCxn id="10" idx="3"/>
              <a:endCxn id="65" idx="1"/>
            </p:cNvCxnSpPr>
            <p:nvPr/>
          </p:nvCxnSpPr>
          <p:spPr>
            <a:xfrm>
              <a:off x="6278985" y="1570802"/>
              <a:ext cx="4187893" cy="45779"/>
            </a:xfrm>
            <a:prstGeom prst="straightConnector1">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 name="Graphic 10">
              <a:extLst>
                <a:ext uri="{FF2B5EF4-FFF2-40B4-BE49-F238E27FC236}">
                  <a16:creationId xmlns:a16="http://schemas.microsoft.com/office/drawing/2014/main" id="{1CA5BE03-C122-1043-8D62-742E242C83BF}"/>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40108" y="1893380"/>
              <a:ext cx="1393213" cy="1249488"/>
            </a:xfrm>
            <a:prstGeom prst="rect">
              <a:avLst/>
            </a:prstGeom>
            <a:noFill/>
            <a:ln>
              <a:noFill/>
            </a:ln>
          </p:spPr>
        </p:pic>
        <p:sp>
          <p:nvSpPr>
            <p:cNvPr id="3" name="TextBox 2">
              <a:extLst>
                <a:ext uri="{FF2B5EF4-FFF2-40B4-BE49-F238E27FC236}">
                  <a16:creationId xmlns:a16="http://schemas.microsoft.com/office/drawing/2014/main" id="{6BA9376F-4C39-2E44-902E-D81BD958A1A0}"/>
                </a:ext>
              </a:extLst>
            </p:cNvPr>
            <p:cNvSpPr txBox="1"/>
            <p:nvPr/>
          </p:nvSpPr>
          <p:spPr>
            <a:xfrm>
              <a:off x="1483834" y="2340886"/>
              <a:ext cx="1141838" cy="655760"/>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Metrics </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Store</a:t>
              </a:r>
            </a:p>
          </p:txBody>
        </p:sp>
        <p:sp>
          <p:nvSpPr>
            <p:cNvPr id="30" name="TextBox 29">
              <a:extLst>
                <a:ext uri="{FF2B5EF4-FFF2-40B4-BE49-F238E27FC236}">
                  <a16:creationId xmlns:a16="http://schemas.microsoft.com/office/drawing/2014/main" id="{FF59D111-F742-2C45-8B7B-40F463FF815B}"/>
                </a:ext>
              </a:extLst>
            </p:cNvPr>
            <p:cNvSpPr txBox="1"/>
            <p:nvPr/>
          </p:nvSpPr>
          <p:spPr>
            <a:xfrm>
              <a:off x="5265574" y="2069266"/>
              <a:ext cx="970638" cy="426666"/>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HPA</a:t>
              </a:r>
            </a:p>
          </p:txBody>
        </p:sp>
        <p:pic>
          <p:nvPicPr>
            <p:cNvPr id="10" name="Graphic 9">
              <a:extLst>
                <a:ext uri="{FF2B5EF4-FFF2-40B4-BE49-F238E27FC236}">
                  <a16:creationId xmlns:a16="http://schemas.microsoft.com/office/drawing/2014/main" id="{25BFC6F9-02E5-264D-A146-B513F76ECE1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73018" y="1087543"/>
              <a:ext cx="1005967" cy="966518"/>
            </a:xfrm>
            <a:prstGeom prst="rect">
              <a:avLst/>
            </a:prstGeom>
          </p:spPr>
        </p:pic>
        <p:sp>
          <p:nvSpPr>
            <p:cNvPr id="191" name="Rectangle 190">
              <a:extLst>
                <a:ext uri="{FF2B5EF4-FFF2-40B4-BE49-F238E27FC236}">
                  <a16:creationId xmlns:a16="http://schemas.microsoft.com/office/drawing/2014/main" id="{A9D1E731-35BF-F74A-BC03-2C215320353D}"/>
                </a:ext>
              </a:extLst>
            </p:cNvPr>
            <p:cNvSpPr/>
            <p:nvPr/>
          </p:nvSpPr>
          <p:spPr>
            <a:xfrm>
              <a:off x="7673278" y="1278992"/>
              <a:ext cx="852985" cy="834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grpSp>
          <p:nvGrpSpPr>
            <p:cNvPr id="109" name="Group 108">
              <a:extLst>
                <a:ext uri="{FF2B5EF4-FFF2-40B4-BE49-F238E27FC236}">
                  <a16:creationId xmlns:a16="http://schemas.microsoft.com/office/drawing/2014/main" id="{7275C6D0-7E24-BC46-BC12-94FEB16FED54}"/>
                </a:ext>
              </a:extLst>
            </p:cNvPr>
            <p:cNvGrpSpPr/>
            <p:nvPr/>
          </p:nvGrpSpPr>
          <p:grpSpPr>
            <a:xfrm>
              <a:off x="7468603" y="1065754"/>
              <a:ext cx="1262333" cy="1262333"/>
              <a:chOff x="9105323" y="1510214"/>
              <a:chExt cx="1514798" cy="1514798"/>
            </a:xfrm>
          </p:grpSpPr>
          <p:sp>
            <p:nvSpPr>
              <p:cNvPr id="81" name="Rectangle 80">
                <a:extLst>
                  <a:ext uri="{FF2B5EF4-FFF2-40B4-BE49-F238E27FC236}">
                    <a16:creationId xmlns:a16="http://schemas.microsoft.com/office/drawing/2014/main" id="{AFA1B747-5BA6-5848-9D8F-5CA99F8C305E}"/>
                  </a:ext>
                </a:extLst>
              </p:cNvPr>
              <p:cNvSpPr/>
              <p:nvPr/>
            </p:nvSpPr>
            <p:spPr>
              <a:xfrm>
                <a:off x="9350933" y="1766691"/>
                <a:ext cx="1023581" cy="100184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pic>
            <p:nvPicPr>
              <p:cNvPr id="57" name="Graphic 60">
                <a:extLst>
                  <a:ext uri="{FF2B5EF4-FFF2-40B4-BE49-F238E27FC236}">
                    <a16:creationId xmlns:a16="http://schemas.microsoft.com/office/drawing/2014/main" id="{947E0A90-2047-3C48-BA6E-66486C1F967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105323" y="1510214"/>
                <a:ext cx="1514798" cy="151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oogle Shape;80;p15">
                <a:extLst>
                  <a:ext uri="{FF2B5EF4-FFF2-40B4-BE49-F238E27FC236}">
                    <a16:creationId xmlns:a16="http://schemas.microsoft.com/office/drawing/2014/main" id="{CB61ACF5-1A49-0A43-A94F-D8E47FE70CCE}"/>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9703030" y="2107910"/>
                <a:ext cx="319412" cy="319412"/>
              </a:xfrm>
              <a:prstGeom prst="rect">
                <a:avLst/>
              </a:prstGeom>
              <a:noFill/>
              <a:ln>
                <a:noFill/>
              </a:ln>
            </p:spPr>
          </p:pic>
        </p:grpSp>
        <p:pic>
          <p:nvPicPr>
            <p:cNvPr id="65" name="Graphic 60">
              <a:extLst>
                <a:ext uri="{FF2B5EF4-FFF2-40B4-BE49-F238E27FC236}">
                  <a16:creationId xmlns:a16="http://schemas.microsoft.com/office/drawing/2014/main" id="{A6F02316-EB7D-F24C-9BEA-F46F1B70186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466878" y="985414"/>
              <a:ext cx="1262332" cy="126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oogle Shape;80;p15">
              <a:extLst>
                <a:ext uri="{FF2B5EF4-FFF2-40B4-BE49-F238E27FC236}">
                  <a16:creationId xmlns:a16="http://schemas.microsoft.com/office/drawing/2014/main" id="{422272E1-8F24-924C-AB7C-611F70052897}"/>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0832879" y="1657280"/>
              <a:ext cx="266177" cy="266177"/>
            </a:xfrm>
            <a:prstGeom prst="rect">
              <a:avLst/>
            </a:prstGeom>
            <a:noFill/>
            <a:ln>
              <a:noFill/>
            </a:ln>
          </p:spPr>
        </p:pic>
        <p:pic>
          <p:nvPicPr>
            <p:cNvPr id="68" name="Google Shape;80;p15">
              <a:extLst>
                <a:ext uri="{FF2B5EF4-FFF2-40B4-BE49-F238E27FC236}">
                  <a16:creationId xmlns:a16="http://schemas.microsoft.com/office/drawing/2014/main" id="{080917FA-3032-194A-9543-067C777D00D0}"/>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1129986" y="1657280"/>
              <a:ext cx="266177" cy="266177"/>
            </a:xfrm>
            <a:prstGeom prst="rect">
              <a:avLst/>
            </a:prstGeom>
            <a:noFill/>
            <a:ln>
              <a:noFill/>
            </a:ln>
          </p:spPr>
        </p:pic>
        <p:pic>
          <p:nvPicPr>
            <p:cNvPr id="69" name="Google Shape;80;p15">
              <a:extLst>
                <a:ext uri="{FF2B5EF4-FFF2-40B4-BE49-F238E27FC236}">
                  <a16:creationId xmlns:a16="http://schemas.microsoft.com/office/drawing/2014/main" id="{7C309730-B28E-4742-898A-9793D3A38301}"/>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0832879" y="1309701"/>
              <a:ext cx="266177" cy="266177"/>
            </a:xfrm>
            <a:prstGeom prst="rect">
              <a:avLst/>
            </a:prstGeom>
            <a:noFill/>
            <a:ln>
              <a:noFill/>
            </a:ln>
          </p:spPr>
        </p:pic>
        <p:pic>
          <p:nvPicPr>
            <p:cNvPr id="70" name="Google Shape;80;p15">
              <a:extLst>
                <a:ext uri="{FF2B5EF4-FFF2-40B4-BE49-F238E27FC236}">
                  <a16:creationId xmlns:a16="http://schemas.microsoft.com/office/drawing/2014/main" id="{04504A0E-E304-944B-B846-8D0D44847499}"/>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1162951" y="1309701"/>
              <a:ext cx="266177" cy="266177"/>
            </a:xfrm>
            <a:prstGeom prst="rect">
              <a:avLst/>
            </a:prstGeom>
            <a:noFill/>
            <a:ln>
              <a:noFill/>
            </a:ln>
          </p:spPr>
        </p:pic>
        <p:cxnSp>
          <p:nvCxnSpPr>
            <p:cNvPr id="73" name="Elbow Connector 72">
              <a:extLst>
                <a:ext uri="{FF2B5EF4-FFF2-40B4-BE49-F238E27FC236}">
                  <a16:creationId xmlns:a16="http://schemas.microsoft.com/office/drawing/2014/main" id="{7E5A5A6A-7FA4-8847-A366-3C3216327E25}"/>
                </a:ext>
              </a:extLst>
            </p:cNvPr>
            <p:cNvCxnSpPr>
              <a:cxnSpLocks/>
              <a:endCxn id="10" idx="1"/>
            </p:cNvCxnSpPr>
            <p:nvPr/>
          </p:nvCxnSpPr>
          <p:spPr>
            <a:xfrm flipV="1">
              <a:off x="2494837" y="1570803"/>
              <a:ext cx="2778181" cy="908574"/>
            </a:xfrm>
            <a:prstGeom prst="bentConnector3">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B9CB469D-02EF-1442-9356-3EBAC0A0B12D}"/>
                </a:ext>
              </a:extLst>
            </p:cNvPr>
            <p:cNvCxnSpPr>
              <a:cxnSpLocks/>
              <a:endCxn id="5" idx="1"/>
            </p:cNvCxnSpPr>
            <p:nvPr/>
          </p:nvCxnSpPr>
          <p:spPr>
            <a:xfrm>
              <a:off x="2535555" y="2471932"/>
              <a:ext cx="2739612" cy="568197"/>
            </a:xfrm>
            <a:prstGeom prst="bentConnector3">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598D061-9221-F045-9BEA-44B9EADCE01C}"/>
                </a:ext>
              </a:extLst>
            </p:cNvPr>
            <p:cNvCxnSpPr>
              <a:cxnSpLocks/>
              <a:stCxn id="5" idx="3"/>
              <a:endCxn id="104" idx="1"/>
            </p:cNvCxnSpPr>
            <p:nvPr/>
          </p:nvCxnSpPr>
          <p:spPr>
            <a:xfrm>
              <a:off x="6272862" y="3040128"/>
              <a:ext cx="4143539" cy="63805"/>
            </a:xfrm>
            <a:prstGeom prst="straightConnector1">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04" name="Graphic 60">
              <a:extLst>
                <a:ext uri="{FF2B5EF4-FFF2-40B4-BE49-F238E27FC236}">
                  <a16:creationId xmlns:a16="http://schemas.microsoft.com/office/drawing/2014/main" id="{75A11564-06DF-FF4B-89FB-D52F694D05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416401" y="2472767"/>
              <a:ext cx="1262332" cy="126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Google Shape;80;p15">
              <a:extLst>
                <a:ext uri="{FF2B5EF4-FFF2-40B4-BE49-F238E27FC236}">
                  <a16:creationId xmlns:a16="http://schemas.microsoft.com/office/drawing/2014/main" id="{87BD2BDB-DB5E-BC4F-A8C8-237686CEE2F4}"/>
                </a:ext>
              </a:extLst>
            </p:cNvPr>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10782470" y="2838836"/>
              <a:ext cx="530194" cy="530195"/>
            </a:xfrm>
            <a:prstGeom prst="rect">
              <a:avLst/>
            </a:prstGeom>
            <a:noFill/>
            <a:ln>
              <a:noFill/>
            </a:ln>
          </p:spPr>
        </p:pic>
        <p:sp>
          <p:nvSpPr>
            <p:cNvPr id="111" name="Rectangle 110">
              <a:extLst>
                <a:ext uri="{FF2B5EF4-FFF2-40B4-BE49-F238E27FC236}">
                  <a16:creationId xmlns:a16="http://schemas.microsoft.com/office/drawing/2014/main" id="{E0C500EF-26A3-2F41-B9C6-B8DAE0E01B7B}"/>
                </a:ext>
              </a:extLst>
            </p:cNvPr>
            <p:cNvSpPr/>
            <p:nvPr/>
          </p:nvSpPr>
          <p:spPr>
            <a:xfrm>
              <a:off x="7673278" y="2726668"/>
              <a:ext cx="852985" cy="834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pic>
          <p:nvPicPr>
            <p:cNvPr id="112" name="Graphic 60">
              <a:extLst>
                <a:ext uri="{FF2B5EF4-FFF2-40B4-BE49-F238E27FC236}">
                  <a16:creationId xmlns:a16="http://schemas.microsoft.com/office/drawing/2014/main" id="{C504D4DF-3C15-F540-B8F3-C9AB099316F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468604" y="2512937"/>
              <a:ext cx="1262333" cy="126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oogle Shape;80;p15">
              <a:extLst>
                <a:ext uri="{FF2B5EF4-FFF2-40B4-BE49-F238E27FC236}">
                  <a16:creationId xmlns:a16="http://schemas.microsoft.com/office/drawing/2014/main" id="{7F69A099-4B2D-7A40-BEC1-5D0A7A3E156A}"/>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7966682" y="3011015"/>
              <a:ext cx="266177" cy="266177"/>
            </a:xfrm>
            <a:prstGeom prst="rect">
              <a:avLst/>
            </a:prstGeom>
            <a:noFill/>
            <a:ln>
              <a:noFill/>
            </a:ln>
          </p:spPr>
        </p:pic>
        <p:sp>
          <p:nvSpPr>
            <p:cNvPr id="86" name="TextBox 85">
              <a:extLst>
                <a:ext uri="{FF2B5EF4-FFF2-40B4-BE49-F238E27FC236}">
                  <a16:creationId xmlns:a16="http://schemas.microsoft.com/office/drawing/2014/main" id="{C8318640-11C0-A44E-82DB-89C4FE5E685E}"/>
                </a:ext>
              </a:extLst>
            </p:cNvPr>
            <p:cNvSpPr txBox="1"/>
            <p:nvPr/>
          </p:nvSpPr>
          <p:spPr>
            <a:xfrm>
              <a:off x="5427217" y="3578192"/>
              <a:ext cx="674432" cy="393456"/>
            </a:xfrm>
            <a:prstGeom prst="rect">
              <a:avLst/>
            </a:prstGeom>
            <a:noFill/>
          </p:spPr>
          <p:txBody>
            <a:bodyPr wrap="non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VPA</a:t>
              </a:r>
            </a:p>
          </p:txBody>
        </p:sp>
        <p:pic>
          <p:nvPicPr>
            <p:cNvPr id="5" name="Picture 4">
              <a:extLst>
                <a:ext uri="{FF2B5EF4-FFF2-40B4-BE49-F238E27FC236}">
                  <a16:creationId xmlns:a16="http://schemas.microsoft.com/office/drawing/2014/main" id="{7DDEAAD2-A66C-B947-B2F0-8C07F510DF01}"/>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275167" y="2556869"/>
              <a:ext cx="997696" cy="966519"/>
            </a:xfrm>
            <a:prstGeom prst="rect">
              <a:avLst/>
            </a:prstGeom>
          </p:spPr>
        </p:pic>
      </p:grpSp>
      <p:sp>
        <p:nvSpPr>
          <p:cNvPr id="87" name="Text Placeholder 10">
            <a:extLst>
              <a:ext uri="{FF2B5EF4-FFF2-40B4-BE49-F238E27FC236}">
                <a16:creationId xmlns:a16="http://schemas.microsoft.com/office/drawing/2014/main" id="{8E350D02-A251-C141-83B1-FE7FCE9E82C6}"/>
              </a:ext>
            </a:extLst>
          </p:cNvPr>
          <p:cNvSpPr txBox="1">
            <a:spLocks/>
          </p:cNvSpPr>
          <p:nvPr/>
        </p:nvSpPr>
        <p:spPr>
          <a:xfrm>
            <a:off x="377568" y="-70180"/>
            <a:ext cx="2589256" cy="4240213"/>
          </a:xfrm>
          <a:prstGeom prst="rect">
            <a:avLst/>
          </a:prstGeom>
        </p:spPr>
        <p:txBody>
          <a:bodyPr vert="horz" lIns="91440" tIns="45720" rIns="91440" bIns="45720" rtlCol="0" anchor="ctr" anchorCtr="1">
            <a:no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80985" indent="-380985">
              <a:buFont typeface="Amazon Ember" panose="020B0603020204020204" pitchFamily="34" charset="0"/>
              <a:buAutoNum type="arabicPeriod"/>
            </a:pPr>
            <a:r>
              <a:rPr lang="en-US" sz="1800" dirty="0"/>
              <a:t>Horizontal Pod Autoscaling (HPA)</a:t>
            </a:r>
          </a:p>
          <a:p>
            <a:pPr marL="380985" indent="-380985">
              <a:buFont typeface="Amazon Ember" panose="020B0603020204020204" pitchFamily="34" charset="0"/>
              <a:buAutoNum type="arabicPeriod"/>
            </a:pPr>
            <a:endParaRPr lang="en-US" sz="1800" dirty="0"/>
          </a:p>
          <a:p>
            <a:pPr marL="380985" indent="-380985">
              <a:buFont typeface="Amazon Ember" panose="020B0603020204020204" pitchFamily="34" charset="0"/>
              <a:buAutoNum type="arabicPeriod"/>
            </a:pPr>
            <a:r>
              <a:rPr lang="en-US" sz="1800" dirty="0"/>
              <a:t>Vertical Pod Autoscaling (VPA)</a:t>
            </a:r>
          </a:p>
        </p:txBody>
      </p:sp>
      <p:cxnSp>
        <p:nvCxnSpPr>
          <p:cNvPr id="29" name="Straight Connector 28">
            <a:extLst>
              <a:ext uri="{FF2B5EF4-FFF2-40B4-BE49-F238E27FC236}">
                <a16:creationId xmlns:a16="http://schemas.microsoft.com/office/drawing/2014/main" id="{10D82411-971F-EF4B-B26F-8A77227B1462}"/>
              </a:ext>
            </a:extLst>
          </p:cNvPr>
          <p:cNvCxnSpPr/>
          <p:nvPr/>
        </p:nvCxnSpPr>
        <p:spPr>
          <a:xfrm>
            <a:off x="389089" y="3054591"/>
            <a:ext cx="11611233" cy="0"/>
          </a:xfrm>
          <a:prstGeom prst="line">
            <a:avLst/>
          </a:prstGeom>
          <a:ln w="19050" cap="rnd">
            <a:solidFill>
              <a:schemeClr val="tx1"/>
            </a:solidFill>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09F40F-E8C3-FA45-AC88-6D35DEB3AD90}"/>
              </a:ext>
            </a:extLst>
          </p:cNvPr>
          <p:cNvCxnSpPr>
            <a:cxnSpLocks/>
          </p:cNvCxnSpPr>
          <p:nvPr/>
        </p:nvCxnSpPr>
        <p:spPr>
          <a:xfrm>
            <a:off x="346199" y="4718037"/>
            <a:ext cx="11611233" cy="0"/>
          </a:xfrm>
          <a:prstGeom prst="line">
            <a:avLst/>
          </a:prstGeom>
          <a:ln w="19050" cap="rnd">
            <a:solidFill>
              <a:schemeClr val="tx1"/>
            </a:solidFill>
            <a:miter lim="800000"/>
            <a:headEnd w="lg" len="lg"/>
            <a:tailEnd w="lg" len="lg"/>
          </a:ln>
        </p:spPr>
        <p:style>
          <a:lnRef idx="1">
            <a:schemeClr val="accent1"/>
          </a:lnRef>
          <a:fillRef idx="0">
            <a:schemeClr val="accent1"/>
          </a:fillRef>
          <a:effectRef idx="0">
            <a:schemeClr val="accent1"/>
          </a:effectRef>
          <a:fontRef idx="minor">
            <a:schemeClr val="tx1"/>
          </a:fontRef>
        </p:style>
      </p:cxnSp>
      <p:sp>
        <p:nvSpPr>
          <p:cNvPr id="64" name="Text Placeholder 10">
            <a:extLst>
              <a:ext uri="{FF2B5EF4-FFF2-40B4-BE49-F238E27FC236}">
                <a16:creationId xmlns:a16="http://schemas.microsoft.com/office/drawing/2014/main" id="{79D656A6-EBF5-5B48-AD53-F275054B726B}"/>
              </a:ext>
            </a:extLst>
          </p:cNvPr>
          <p:cNvSpPr txBox="1">
            <a:spLocks/>
          </p:cNvSpPr>
          <p:nvPr/>
        </p:nvSpPr>
        <p:spPr>
          <a:xfrm>
            <a:off x="452984" y="4693533"/>
            <a:ext cx="1696385" cy="1815495"/>
          </a:xfrm>
          <a:prstGeom prst="rect">
            <a:avLst/>
          </a:prstGeom>
        </p:spPr>
        <p:txBody>
          <a:bodyPr vert="horz" lIns="91440" tIns="45720" rIns="91440" bIns="45720" rtlCol="0" anchor="ctr" anchorCtr="1">
            <a:no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n-US" sz="1800" dirty="0" err="1"/>
              <a:t>Karpenter</a:t>
            </a:r>
            <a:endParaRPr lang="en-US" sz="1800" dirty="0"/>
          </a:p>
        </p:txBody>
      </p:sp>
      <p:grpSp>
        <p:nvGrpSpPr>
          <p:cNvPr id="66" name="Group 65">
            <a:extLst>
              <a:ext uri="{FF2B5EF4-FFF2-40B4-BE49-F238E27FC236}">
                <a16:creationId xmlns:a16="http://schemas.microsoft.com/office/drawing/2014/main" id="{7F545D0B-5172-C246-94F4-3D1F59BC8EF4}"/>
              </a:ext>
            </a:extLst>
          </p:cNvPr>
          <p:cNvGrpSpPr/>
          <p:nvPr/>
        </p:nvGrpSpPr>
        <p:grpSpPr>
          <a:xfrm>
            <a:off x="3019828" y="5052301"/>
            <a:ext cx="1262644" cy="730411"/>
            <a:chOff x="2468406" y="5708057"/>
            <a:chExt cx="1147098" cy="663567"/>
          </a:xfrm>
        </p:grpSpPr>
        <p:pic>
          <p:nvPicPr>
            <p:cNvPr id="72" name="Google Shape;80;p15">
              <a:extLst>
                <a:ext uri="{FF2B5EF4-FFF2-40B4-BE49-F238E27FC236}">
                  <a16:creationId xmlns:a16="http://schemas.microsoft.com/office/drawing/2014/main" id="{E6F44263-BFCD-A948-8EC7-54076ACB0196}"/>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296089" y="6052203"/>
              <a:ext cx="319415" cy="319411"/>
            </a:xfrm>
            <a:prstGeom prst="rect">
              <a:avLst/>
            </a:prstGeom>
            <a:noFill/>
            <a:ln>
              <a:noFill/>
            </a:ln>
          </p:spPr>
        </p:pic>
        <p:pic>
          <p:nvPicPr>
            <p:cNvPr id="74" name="Google Shape;80;p15">
              <a:extLst>
                <a:ext uri="{FF2B5EF4-FFF2-40B4-BE49-F238E27FC236}">
                  <a16:creationId xmlns:a16="http://schemas.microsoft.com/office/drawing/2014/main" id="{96ADED28-34CC-814E-ABF1-FB97BDC2215A}"/>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5820" y="5708057"/>
              <a:ext cx="319415" cy="319413"/>
            </a:xfrm>
            <a:prstGeom prst="rect">
              <a:avLst/>
            </a:prstGeom>
            <a:noFill/>
            <a:ln>
              <a:noFill/>
            </a:ln>
          </p:spPr>
        </p:pic>
        <p:pic>
          <p:nvPicPr>
            <p:cNvPr id="75" name="Google Shape;80;p15">
              <a:extLst>
                <a:ext uri="{FF2B5EF4-FFF2-40B4-BE49-F238E27FC236}">
                  <a16:creationId xmlns:a16="http://schemas.microsoft.com/office/drawing/2014/main" id="{AD671ED9-4236-0844-BCDC-A9C06D1C9500}"/>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468406" y="6052212"/>
              <a:ext cx="319415" cy="319412"/>
            </a:xfrm>
            <a:prstGeom prst="rect">
              <a:avLst/>
            </a:prstGeom>
            <a:noFill/>
            <a:ln>
              <a:noFill/>
            </a:ln>
          </p:spPr>
        </p:pic>
        <p:pic>
          <p:nvPicPr>
            <p:cNvPr id="76" name="Google Shape;80;p15">
              <a:extLst>
                <a:ext uri="{FF2B5EF4-FFF2-40B4-BE49-F238E27FC236}">
                  <a16:creationId xmlns:a16="http://schemas.microsoft.com/office/drawing/2014/main" id="{7A2C4CF0-5DF3-9F40-AE13-F33D2A025A96}"/>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882247" y="6052200"/>
              <a:ext cx="319415" cy="319414"/>
            </a:xfrm>
            <a:prstGeom prst="rect">
              <a:avLst/>
            </a:prstGeom>
            <a:noFill/>
            <a:ln>
              <a:noFill/>
            </a:ln>
          </p:spPr>
        </p:pic>
        <p:pic>
          <p:nvPicPr>
            <p:cNvPr id="78" name="Google Shape;80;p15">
              <a:extLst>
                <a:ext uri="{FF2B5EF4-FFF2-40B4-BE49-F238E27FC236}">
                  <a16:creationId xmlns:a16="http://schemas.microsoft.com/office/drawing/2014/main" id="{39C7E345-052A-BF41-A60D-A8A8E63EBF36}"/>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107783" y="5713024"/>
              <a:ext cx="319415" cy="319413"/>
            </a:xfrm>
            <a:prstGeom prst="rect">
              <a:avLst/>
            </a:prstGeom>
            <a:noFill/>
            <a:ln>
              <a:noFill/>
            </a:ln>
          </p:spPr>
        </p:pic>
      </p:grpSp>
      <p:sp>
        <p:nvSpPr>
          <p:cNvPr id="77" name="TextBox 76">
            <a:extLst>
              <a:ext uri="{FF2B5EF4-FFF2-40B4-BE49-F238E27FC236}">
                <a16:creationId xmlns:a16="http://schemas.microsoft.com/office/drawing/2014/main" id="{BD604E2C-343F-7344-BFCA-A762F6284C0A}"/>
              </a:ext>
            </a:extLst>
          </p:cNvPr>
          <p:cNvSpPr txBox="1"/>
          <p:nvPr/>
        </p:nvSpPr>
        <p:spPr>
          <a:xfrm>
            <a:off x="2931573" y="5860254"/>
            <a:ext cx="1442364" cy="335419"/>
          </a:xfrm>
          <a:prstGeom prst="rect">
            <a:avLst/>
          </a:prstGeom>
          <a:noFill/>
        </p:spPr>
        <p:txBody>
          <a:bodyPr wrap="non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Pending pods</a:t>
            </a:r>
          </a:p>
        </p:txBody>
      </p:sp>
      <p:pic>
        <p:nvPicPr>
          <p:cNvPr id="84" name="Google Shape;237;p23">
            <a:extLst>
              <a:ext uri="{FF2B5EF4-FFF2-40B4-BE49-F238E27FC236}">
                <a16:creationId xmlns:a16="http://schemas.microsoft.com/office/drawing/2014/main" id="{8BBDB90A-3B8C-6842-9997-E2026CD6BCE0}"/>
              </a:ext>
            </a:extLst>
          </p:cNvPr>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6419652" y="4870817"/>
            <a:ext cx="564987" cy="583115"/>
          </a:xfrm>
          <a:prstGeom prst="rect">
            <a:avLst/>
          </a:prstGeom>
          <a:noFill/>
          <a:ln>
            <a:noFill/>
          </a:ln>
        </p:spPr>
      </p:pic>
      <p:grpSp>
        <p:nvGrpSpPr>
          <p:cNvPr id="9" name="Group 8">
            <a:extLst>
              <a:ext uri="{FF2B5EF4-FFF2-40B4-BE49-F238E27FC236}">
                <a16:creationId xmlns:a16="http://schemas.microsoft.com/office/drawing/2014/main" id="{82C2BA44-52FA-1943-AA38-9F105F4754FD}"/>
              </a:ext>
            </a:extLst>
          </p:cNvPr>
          <p:cNvGrpSpPr/>
          <p:nvPr/>
        </p:nvGrpSpPr>
        <p:grpSpPr>
          <a:xfrm>
            <a:off x="7776516" y="5478301"/>
            <a:ext cx="645438" cy="620123"/>
            <a:chOff x="6406116" y="6019748"/>
            <a:chExt cx="927916" cy="818282"/>
          </a:xfrm>
        </p:grpSpPr>
        <p:sp>
          <p:nvSpPr>
            <p:cNvPr id="82" name="Heptagon 81">
              <a:extLst>
                <a:ext uri="{FF2B5EF4-FFF2-40B4-BE49-F238E27FC236}">
                  <a16:creationId xmlns:a16="http://schemas.microsoft.com/office/drawing/2014/main" id="{8A8EC6DF-9662-B949-8923-B0C73B4F2061}"/>
                </a:ext>
              </a:extLst>
            </p:cNvPr>
            <p:cNvSpPr/>
            <p:nvPr/>
          </p:nvSpPr>
          <p:spPr>
            <a:xfrm>
              <a:off x="6406116" y="6019748"/>
              <a:ext cx="927916" cy="818282"/>
            </a:xfrm>
            <a:prstGeom prst="heptagon">
              <a:avLst/>
            </a:prstGeom>
            <a:solidFill>
              <a:srgbClr val="326CE5"/>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dirty="0"/>
            </a:p>
          </p:txBody>
        </p:sp>
        <p:pic>
          <p:nvPicPr>
            <p:cNvPr id="83" name="Picture 82">
              <a:extLst>
                <a:ext uri="{FF2B5EF4-FFF2-40B4-BE49-F238E27FC236}">
                  <a16:creationId xmlns:a16="http://schemas.microsoft.com/office/drawing/2014/main" id="{B99E5DE9-8F8D-7F42-A3B8-A5B5440688DF}"/>
                </a:ext>
              </a:extLst>
            </p:cNvPr>
            <p:cNvPicPr>
              <a:picLocks noChangeAspect="1"/>
            </p:cNvPicPr>
            <p:nvPr/>
          </p:nvPicPr>
          <p:blipFill>
            <a:blip r:embed="rId17" cstate="screen">
              <a:biLevel thresh="25000"/>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tretch>
              <a:fillRect/>
            </a:stretch>
          </p:blipFill>
          <p:spPr>
            <a:xfrm>
              <a:off x="6606640" y="6189818"/>
              <a:ext cx="538900" cy="512949"/>
            </a:xfrm>
            <a:prstGeom prst="rect">
              <a:avLst/>
            </a:prstGeom>
          </p:spPr>
        </p:pic>
      </p:grpSp>
      <p:grpSp>
        <p:nvGrpSpPr>
          <p:cNvPr id="89" name="Group 88">
            <a:extLst>
              <a:ext uri="{FF2B5EF4-FFF2-40B4-BE49-F238E27FC236}">
                <a16:creationId xmlns:a16="http://schemas.microsoft.com/office/drawing/2014/main" id="{E8DC5C6A-3E5E-BB48-9BA3-F3D066C24663}"/>
              </a:ext>
            </a:extLst>
          </p:cNvPr>
          <p:cNvGrpSpPr/>
          <p:nvPr/>
        </p:nvGrpSpPr>
        <p:grpSpPr>
          <a:xfrm>
            <a:off x="5147225" y="5607102"/>
            <a:ext cx="827063" cy="357056"/>
            <a:chOff x="2675820" y="5708057"/>
            <a:chExt cx="751378" cy="324380"/>
          </a:xfrm>
        </p:grpSpPr>
        <p:pic>
          <p:nvPicPr>
            <p:cNvPr id="91" name="Google Shape;80;p15">
              <a:extLst>
                <a:ext uri="{FF2B5EF4-FFF2-40B4-BE49-F238E27FC236}">
                  <a16:creationId xmlns:a16="http://schemas.microsoft.com/office/drawing/2014/main" id="{3CD222C7-3C14-1A43-AFAD-27AD3221C757}"/>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5820" y="5708057"/>
              <a:ext cx="319415" cy="319413"/>
            </a:xfrm>
            <a:prstGeom prst="rect">
              <a:avLst/>
            </a:prstGeom>
            <a:noFill/>
            <a:ln>
              <a:noFill/>
            </a:ln>
          </p:spPr>
        </p:pic>
        <p:pic>
          <p:nvPicPr>
            <p:cNvPr id="94" name="Google Shape;80;p15">
              <a:extLst>
                <a:ext uri="{FF2B5EF4-FFF2-40B4-BE49-F238E27FC236}">
                  <a16:creationId xmlns:a16="http://schemas.microsoft.com/office/drawing/2014/main" id="{9DD92474-CF19-E545-968F-4191384590C5}"/>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107783" y="5713024"/>
              <a:ext cx="319415" cy="319413"/>
            </a:xfrm>
            <a:prstGeom prst="rect">
              <a:avLst/>
            </a:prstGeom>
            <a:noFill/>
            <a:ln>
              <a:noFill/>
            </a:ln>
          </p:spPr>
        </p:pic>
      </p:grpSp>
      <p:sp>
        <p:nvSpPr>
          <p:cNvPr id="96" name="TextBox 95">
            <a:extLst>
              <a:ext uri="{FF2B5EF4-FFF2-40B4-BE49-F238E27FC236}">
                <a16:creationId xmlns:a16="http://schemas.microsoft.com/office/drawing/2014/main" id="{19B18699-76D5-154E-BEF4-3FE3AB927FA8}"/>
              </a:ext>
            </a:extLst>
          </p:cNvPr>
          <p:cNvSpPr txBox="1"/>
          <p:nvPr/>
        </p:nvSpPr>
        <p:spPr>
          <a:xfrm>
            <a:off x="5849944" y="5894761"/>
            <a:ext cx="1822935" cy="307777"/>
          </a:xfrm>
          <a:prstGeom prst="rect">
            <a:avLst/>
          </a:prstGeom>
          <a:noFill/>
        </p:spPr>
        <p:txBody>
          <a:bodyPr wrap="none" rtlCol="0">
            <a:spAutoFit/>
          </a:bodyPr>
          <a:lstStyle/>
          <a:p>
            <a:pPr algn="l"/>
            <a:r>
              <a:rPr lang="en-US" sz="1400" dirty="0" err="1">
                <a:latin typeface="Amazon Ember" panose="020B0603020204020204" pitchFamily="34" charset="0"/>
                <a:ea typeface="Amazon Ember" panose="020B0603020204020204" pitchFamily="34" charset="0"/>
                <a:cs typeface="Amazon Ember" panose="020B0603020204020204" pitchFamily="34" charset="0"/>
              </a:rPr>
              <a:t>Unschedulable</a:t>
            </a:r>
            <a:r>
              <a:rPr lang="en-US" sz="1400" dirty="0">
                <a:latin typeface="Amazon Ember" panose="020B0603020204020204" pitchFamily="34" charset="0"/>
                <a:ea typeface="Amazon Ember" panose="020B0603020204020204" pitchFamily="34" charset="0"/>
                <a:cs typeface="Amazon Ember" panose="020B0603020204020204" pitchFamily="34" charset="0"/>
              </a:rPr>
              <a:t> pods</a:t>
            </a:r>
          </a:p>
        </p:txBody>
      </p:sp>
      <p:grpSp>
        <p:nvGrpSpPr>
          <p:cNvPr id="32" name="Group 31">
            <a:extLst>
              <a:ext uri="{FF2B5EF4-FFF2-40B4-BE49-F238E27FC236}">
                <a16:creationId xmlns:a16="http://schemas.microsoft.com/office/drawing/2014/main" id="{E49D8E03-6F96-B341-B87E-0A6444A9FE33}"/>
              </a:ext>
            </a:extLst>
          </p:cNvPr>
          <p:cNvGrpSpPr/>
          <p:nvPr/>
        </p:nvGrpSpPr>
        <p:grpSpPr>
          <a:xfrm>
            <a:off x="9290163" y="4780478"/>
            <a:ext cx="1417123" cy="735433"/>
            <a:chOff x="9153540" y="4848801"/>
            <a:chExt cx="1496847" cy="776807"/>
          </a:xfrm>
        </p:grpSpPr>
        <p:grpSp>
          <p:nvGrpSpPr>
            <p:cNvPr id="31" name="Group 30">
              <a:extLst>
                <a:ext uri="{FF2B5EF4-FFF2-40B4-BE49-F238E27FC236}">
                  <a16:creationId xmlns:a16="http://schemas.microsoft.com/office/drawing/2014/main" id="{120818F7-343F-E74E-B8C2-C239625D946E}"/>
                </a:ext>
              </a:extLst>
            </p:cNvPr>
            <p:cNvGrpSpPr/>
            <p:nvPr/>
          </p:nvGrpSpPr>
          <p:grpSpPr>
            <a:xfrm>
              <a:off x="9153540" y="4848801"/>
              <a:ext cx="1496847" cy="776807"/>
              <a:chOff x="9153540" y="4848801"/>
              <a:chExt cx="1496847" cy="776807"/>
            </a:xfrm>
          </p:grpSpPr>
          <p:pic>
            <p:nvPicPr>
              <p:cNvPr id="98" name="Graphic 60">
                <a:extLst>
                  <a:ext uri="{FF2B5EF4-FFF2-40B4-BE49-F238E27FC236}">
                    <a16:creationId xmlns:a16="http://schemas.microsoft.com/office/drawing/2014/main" id="{524DC76E-9E1B-5D41-8E3C-1CDC705662D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153540" y="4848801"/>
                <a:ext cx="697478" cy="77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60">
                <a:extLst>
                  <a:ext uri="{FF2B5EF4-FFF2-40B4-BE49-F238E27FC236}">
                    <a16:creationId xmlns:a16="http://schemas.microsoft.com/office/drawing/2014/main" id="{5D857987-365B-C64A-9605-50FE46580BA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952909" y="4853749"/>
                <a:ext cx="697478" cy="77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 name="Group 99">
              <a:extLst>
                <a:ext uri="{FF2B5EF4-FFF2-40B4-BE49-F238E27FC236}">
                  <a16:creationId xmlns:a16="http://schemas.microsoft.com/office/drawing/2014/main" id="{9E5BED97-C6FC-624E-9FC0-0B687C1FACF2}"/>
                </a:ext>
              </a:extLst>
            </p:cNvPr>
            <p:cNvGrpSpPr/>
            <p:nvPr/>
          </p:nvGrpSpPr>
          <p:grpSpPr>
            <a:xfrm>
              <a:off x="10133714" y="5040921"/>
              <a:ext cx="335867" cy="379496"/>
              <a:chOff x="6141194" y="3803955"/>
              <a:chExt cx="729445" cy="744773"/>
            </a:xfrm>
          </p:grpSpPr>
          <p:pic>
            <p:nvPicPr>
              <p:cNvPr id="101" name="Google Shape;80;p15">
                <a:extLst>
                  <a:ext uri="{FF2B5EF4-FFF2-40B4-BE49-F238E27FC236}">
                    <a16:creationId xmlns:a16="http://schemas.microsoft.com/office/drawing/2014/main" id="{0E7502C1-C124-FF4C-B01F-823C4768CBC9}"/>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141194" y="4229315"/>
                <a:ext cx="319413" cy="319413"/>
              </a:xfrm>
              <a:prstGeom prst="rect">
                <a:avLst/>
              </a:prstGeom>
              <a:noFill/>
              <a:ln>
                <a:noFill/>
              </a:ln>
            </p:spPr>
          </p:pic>
          <p:pic>
            <p:nvPicPr>
              <p:cNvPr id="102" name="Google Shape;80;p15">
                <a:extLst>
                  <a:ext uri="{FF2B5EF4-FFF2-40B4-BE49-F238E27FC236}">
                    <a16:creationId xmlns:a16="http://schemas.microsoft.com/office/drawing/2014/main" id="{144E95BC-4A23-2740-9E42-AFA6784678F3}"/>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551226" y="4229315"/>
                <a:ext cx="319413" cy="319413"/>
              </a:xfrm>
              <a:prstGeom prst="rect">
                <a:avLst/>
              </a:prstGeom>
              <a:noFill/>
              <a:ln>
                <a:noFill/>
              </a:ln>
            </p:spPr>
          </p:pic>
          <p:pic>
            <p:nvPicPr>
              <p:cNvPr id="103" name="Google Shape;80;p15">
                <a:extLst>
                  <a:ext uri="{FF2B5EF4-FFF2-40B4-BE49-F238E27FC236}">
                    <a16:creationId xmlns:a16="http://schemas.microsoft.com/office/drawing/2014/main" id="{3E2E3E35-30C0-0041-9FF5-06F00CEBC305}"/>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141194" y="3812220"/>
                <a:ext cx="319413" cy="319413"/>
              </a:xfrm>
              <a:prstGeom prst="rect">
                <a:avLst/>
              </a:prstGeom>
              <a:noFill/>
              <a:ln>
                <a:noFill/>
              </a:ln>
            </p:spPr>
          </p:pic>
          <p:pic>
            <p:nvPicPr>
              <p:cNvPr id="105" name="Google Shape;80;p15">
                <a:extLst>
                  <a:ext uri="{FF2B5EF4-FFF2-40B4-BE49-F238E27FC236}">
                    <a16:creationId xmlns:a16="http://schemas.microsoft.com/office/drawing/2014/main" id="{8B5414AB-3957-7843-90DF-351189745E61}"/>
                  </a:ext>
                </a:extLst>
              </p:cNvPr>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6549900" y="3803955"/>
                <a:ext cx="319413" cy="319413"/>
              </a:xfrm>
              <a:prstGeom prst="rect">
                <a:avLst/>
              </a:prstGeom>
              <a:noFill/>
              <a:ln>
                <a:noFill/>
              </a:ln>
            </p:spPr>
          </p:pic>
        </p:grpSp>
        <p:grpSp>
          <p:nvGrpSpPr>
            <p:cNvPr id="106" name="Group 105">
              <a:extLst>
                <a:ext uri="{FF2B5EF4-FFF2-40B4-BE49-F238E27FC236}">
                  <a16:creationId xmlns:a16="http://schemas.microsoft.com/office/drawing/2014/main" id="{885FA6B9-4460-7D4D-B8C8-D5026686A94E}"/>
                </a:ext>
              </a:extLst>
            </p:cNvPr>
            <p:cNvGrpSpPr/>
            <p:nvPr/>
          </p:nvGrpSpPr>
          <p:grpSpPr>
            <a:xfrm>
              <a:off x="9334345" y="5044731"/>
              <a:ext cx="335868" cy="379999"/>
              <a:chOff x="6141193" y="2248136"/>
              <a:chExt cx="729446" cy="745762"/>
            </a:xfrm>
          </p:grpSpPr>
          <p:pic>
            <p:nvPicPr>
              <p:cNvPr id="108" name="Google Shape;80;p15">
                <a:extLst>
                  <a:ext uri="{FF2B5EF4-FFF2-40B4-BE49-F238E27FC236}">
                    <a16:creationId xmlns:a16="http://schemas.microsoft.com/office/drawing/2014/main" id="{5302C16C-2E30-A84A-9107-D6D29CB135EA}"/>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141194" y="2248136"/>
                <a:ext cx="319413" cy="319413"/>
              </a:xfrm>
              <a:prstGeom prst="rect">
                <a:avLst/>
              </a:prstGeom>
              <a:noFill/>
              <a:ln>
                <a:noFill/>
              </a:ln>
            </p:spPr>
          </p:pic>
          <p:pic>
            <p:nvPicPr>
              <p:cNvPr id="110" name="Google Shape;80;p15">
                <a:extLst>
                  <a:ext uri="{FF2B5EF4-FFF2-40B4-BE49-F238E27FC236}">
                    <a16:creationId xmlns:a16="http://schemas.microsoft.com/office/drawing/2014/main" id="{3F76B97D-004F-C842-8AB5-BC0A8C386B45}"/>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551226" y="2257390"/>
                <a:ext cx="319413" cy="319413"/>
              </a:xfrm>
              <a:prstGeom prst="rect">
                <a:avLst/>
              </a:prstGeom>
              <a:noFill/>
              <a:ln>
                <a:noFill/>
              </a:ln>
            </p:spPr>
          </p:pic>
          <p:pic>
            <p:nvPicPr>
              <p:cNvPr id="114" name="Google Shape;80;p15">
                <a:extLst>
                  <a:ext uri="{FF2B5EF4-FFF2-40B4-BE49-F238E27FC236}">
                    <a16:creationId xmlns:a16="http://schemas.microsoft.com/office/drawing/2014/main" id="{29D024B1-A541-D041-8DB2-AF1051733B8D}"/>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551226" y="2674485"/>
                <a:ext cx="319413" cy="319413"/>
              </a:xfrm>
              <a:prstGeom prst="rect">
                <a:avLst/>
              </a:prstGeom>
              <a:noFill/>
              <a:ln>
                <a:noFill/>
              </a:ln>
            </p:spPr>
          </p:pic>
          <p:pic>
            <p:nvPicPr>
              <p:cNvPr id="115" name="Google Shape;80;p15">
                <a:extLst>
                  <a:ext uri="{FF2B5EF4-FFF2-40B4-BE49-F238E27FC236}">
                    <a16:creationId xmlns:a16="http://schemas.microsoft.com/office/drawing/2014/main" id="{17D188EC-84E4-134C-8934-2D70BF912C23}"/>
                  </a:ext>
                </a:extLst>
              </p:cNvPr>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6141193" y="2674485"/>
                <a:ext cx="319413" cy="319413"/>
              </a:xfrm>
              <a:prstGeom prst="rect">
                <a:avLst/>
              </a:prstGeom>
              <a:noFill/>
              <a:ln>
                <a:noFill/>
              </a:ln>
            </p:spPr>
          </p:pic>
        </p:grpSp>
      </p:grpSp>
      <p:sp>
        <p:nvSpPr>
          <p:cNvPr id="117" name="TextBox 116">
            <a:extLst>
              <a:ext uri="{FF2B5EF4-FFF2-40B4-BE49-F238E27FC236}">
                <a16:creationId xmlns:a16="http://schemas.microsoft.com/office/drawing/2014/main" id="{D30B832A-B938-9E4E-96DA-F3A09E3B4E86}"/>
              </a:ext>
            </a:extLst>
          </p:cNvPr>
          <p:cNvSpPr txBox="1"/>
          <p:nvPr/>
        </p:nvSpPr>
        <p:spPr>
          <a:xfrm>
            <a:off x="10030755" y="5621135"/>
            <a:ext cx="1738656" cy="523220"/>
          </a:xfrm>
          <a:prstGeom prst="rect">
            <a:avLst/>
          </a:prstGeom>
          <a:noFill/>
        </p:spPr>
        <p:txBody>
          <a:bodyPr wrap="square" rtlCol="0">
            <a:spAutoFit/>
          </a:bodyPr>
          <a:lstStyle/>
          <a:p>
            <a:pPr algn="l"/>
            <a:r>
              <a:rPr lang="en-US" sz="1400" dirty="0">
                <a:ea typeface="Amazon Ember" panose="020B0603020204020204" pitchFamily="34" charset="0"/>
                <a:cs typeface="Amazon Ember" panose="020B0603020204020204" pitchFamily="34" charset="0"/>
              </a:rPr>
              <a:t>Just-in-time capacity</a:t>
            </a:r>
          </a:p>
        </p:txBody>
      </p:sp>
      <p:grpSp>
        <p:nvGrpSpPr>
          <p:cNvPr id="28" name="Group 27">
            <a:extLst>
              <a:ext uri="{FF2B5EF4-FFF2-40B4-BE49-F238E27FC236}">
                <a16:creationId xmlns:a16="http://schemas.microsoft.com/office/drawing/2014/main" id="{0789BD0C-C16E-DB4E-98D8-86FE789A0318}"/>
              </a:ext>
            </a:extLst>
          </p:cNvPr>
          <p:cNvGrpSpPr/>
          <p:nvPr/>
        </p:nvGrpSpPr>
        <p:grpSpPr>
          <a:xfrm>
            <a:off x="9320091" y="5516573"/>
            <a:ext cx="601089" cy="665191"/>
            <a:chOff x="11421069" y="5047221"/>
            <a:chExt cx="1052360" cy="1164587"/>
          </a:xfrm>
        </p:grpSpPr>
        <p:pic>
          <p:nvPicPr>
            <p:cNvPr id="119" name="Graphic 60">
              <a:extLst>
                <a:ext uri="{FF2B5EF4-FFF2-40B4-BE49-F238E27FC236}">
                  <a16:creationId xmlns:a16="http://schemas.microsoft.com/office/drawing/2014/main" id="{E7BED08D-A58F-E743-8AF6-9B7F8FAC92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1421069" y="5047221"/>
              <a:ext cx="1052360" cy="116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 name="Group 119">
              <a:extLst>
                <a:ext uri="{FF2B5EF4-FFF2-40B4-BE49-F238E27FC236}">
                  <a16:creationId xmlns:a16="http://schemas.microsoft.com/office/drawing/2014/main" id="{D41CE45B-96C7-7B43-8ED8-8C7660227B94}"/>
                </a:ext>
              </a:extLst>
            </p:cNvPr>
            <p:cNvGrpSpPr/>
            <p:nvPr/>
          </p:nvGrpSpPr>
          <p:grpSpPr>
            <a:xfrm>
              <a:off x="11711592" y="5345393"/>
              <a:ext cx="506769" cy="566233"/>
              <a:chOff x="6106750" y="6047100"/>
              <a:chExt cx="729461" cy="736509"/>
            </a:xfrm>
          </p:grpSpPr>
          <p:pic>
            <p:nvPicPr>
              <p:cNvPr id="121" name="Google Shape;80;p15">
                <a:extLst>
                  <a:ext uri="{FF2B5EF4-FFF2-40B4-BE49-F238E27FC236}">
                    <a16:creationId xmlns:a16="http://schemas.microsoft.com/office/drawing/2014/main" id="{5B4E2498-2DBF-8547-A16F-55DDD816A8D9}"/>
                  </a:ext>
                </a:extLst>
              </p:cNvPr>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6106761" y="6464196"/>
                <a:ext cx="319416" cy="319413"/>
              </a:xfrm>
              <a:prstGeom prst="rect">
                <a:avLst/>
              </a:prstGeom>
              <a:noFill/>
              <a:ln>
                <a:noFill/>
              </a:ln>
            </p:spPr>
          </p:pic>
          <p:pic>
            <p:nvPicPr>
              <p:cNvPr id="122" name="Google Shape;80;p15">
                <a:extLst>
                  <a:ext uri="{FF2B5EF4-FFF2-40B4-BE49-F238E27FC236}">
                    <a16:creationId xmlns:a16="http://schemas.microsoft.com/office/drawing/2014/main" id="{93B2E9CE-DC73-9B48-ABC0-1819652DE25B}"/>
                  </a:ext>
                </a:extLst>
              </p:cNvPr>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6516795" y="6464196"/>
                <a:ext cx="319416" cy="319413"/>
              </a:xfrm>
              <a:prstGeom prst="rect">
                <a:avLst/>
              </a:prstGeom>
              <a:noFill/>
              <a:ln>
                <a:noFill/>
              </a:ln>
            </p:spPr>
          </p:pic>
          <p:pic>
            <p:nvPicPr>
              <p:cNvPr id="123" name="Google Shape;80;p15">
                <a:extLst>
                  <a:ext uri="{FF2B5EF4-FFF2-40B4-BE49-F238E27FC236}">
                    <a16:creationId xmlns:a16="http://schemas.microsoft.com/office/drawing/2014/main" id="{AA996EE2-30FF-AB41-9C02-494FEFD69B76}"/>
                  </a:ext>
                </a:extLst>
              </p:cNvPr>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6106750" y="6047100"/>
                <a:ext cx="319413" cy="319413"/>
              </a:xfrm>
              <a:prstGeom prst="rect">
                <a:avLst/>
              </a:prstGeom>
              <a:noFill/>
              <a:ln>
                <a:noFill/>
              </a:ln>
            </p:spPr>
          </p:pic>
        </p:grpSp>
      </p:grpSp>
      <p:sp>
        <p:nvSpPr>
          <p:cNvPr id="4" name="Rectangle 3">
            <a:extLst>
              <a:ext uri="{FF2B5EF4-FFF2-40B4-BE49-F238E27FC236}">
                <a16:creationId xmlns:a16="http://schemas.microsoft.com/office/drawing/2014/main" id="{B54ED23D-FD12-4EAB-A963-F2AE18046F71}"/>
              </a:ext>
            </a:extLst>
          </p:cNvPr>
          <p:cNvSpPr/>
          <p:nvPr/>
        </p:nvSpPr>
        <p:spPr>
          <a:xfrm>
            <a:off x="84306" y="3124489"/>
            <a:ext cx="12023387" cy="1498065"/>
          </a:xfrm>
          <a:prstGeom prst="rect">
            <a:avLst/>
          </a:prstGeom>
          <a:solidFill>
            <a:schemeClr val="bg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2" name="Rectangle 11">
            <a:extLst>
              <a:ext uri="{FF2B5EF4-FFF2-40B4-BE49-F238E27FC236}">
                <a16:creationId xmlns:a16="http://schemas.microsoft.com/office/drawing/2014/main" id="{9B67DC02-E626-27CE-F0EE-43A0FBBB9BAA}"/>
              </a:ext>
            </a:extLst>
          </p:cNvPr>
          <p:cNvSpPr/>
          <p:nvPr/>
        </p:nvSpPr>
        <p:spPr>
          <a:xfrm>
            <a:off x="307387" y="4806299"/>
            <a:ext cx="11692935" cy="1415202"/>
          </a:xfrm>
          <a:prstGeom prst="rect">
            <a:avLst/>
          </a:prstGeom>
          <a:solidFill>
            <a:schemeClr val="bg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7" name="Rectangle 6">
            <a:extLst>
              <a:ext uri="{FF2B5EF4-FFF2-40B4-BE49-F238E27FC236}">
                <a16:creationId xmlns:a16="http://schemas.microsoft.com/office/drawing/2014/main" id="{1DAEDFCE-7A1B-77C9-D999-1D5BE0585446}"/>
              </a:ext>
            </a:extLst>
          </p:cNvPr>
          <p:cNvSpPr/>
          <p:nvPr/>
        </p:nvSpPr>
        <p:spPr>
          <a:xfrm>
            <a:off x="72535" y="1073219"/>
            <a:ext cx="12023387" cy="1879308"/>
          </a:xfrm>
          <a:prstGeom prst="rect">
            <a:avLst/>
          </a:prstGeom>
          <a:solidFill>
            <a:schemeClr val="bg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Tree>
    <p:extLst>
      <p:ext uri="{BB962C8B-B14F-4D97-AF65-F5344CB8AC3E}">
        <p14:creationId xmlns:p14="http://schemas.microsoft.com/office/powerpoint/2010/main" val="236686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2"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 grpId="0" animBg="1"/>
      <p:bldP spid="7" grpId="0" animBg="1"/>
      <p:bldP spid="7" grpId="1" animBg="1"/>
      <p:bldP spid="7"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itle 2">
            <a:extLst>
              <a:ext uri="{FF2B5EF4-FFF2-40B4-BE49-F238E27FC236}">
                <a16:creationId xmlns:a16="http://schemas.microsoft.com/office/drawing/2014/main" id="{00F194EE-9320-E741-B2AC-130BAB29348D}"/>
              </a:ext>
            </a:extLst>
          </p:cNvPr>
          <p:cNvSpPr>
            <a:spLocks noGrp="1"/>
          </p:cNvSpPr>
          <p:nvPr>
            <p:ph type="title"/>
          </p:nvPr>
        </p:nvSpPr>
        <p:spPr/>
        <p:txBody>
          <a:bodyPr/>
          <a:lstStyle/>
          <a:p>
            <a:r>
              <a:rPr lang="en-US" dirty="0" err="1">
                <a:latin typeface="+mj-lt"/>
              </a:rPr>
              <a:t>Karpenter</a:t>
            </a:r>
            <a:r>
              <a:rPr lang="en-US" dirty="0">
                <a:latin typeface="+mj-lt"/>
              </a:rPr>
              <a:t> Scale-Out</a:t>
            </a:r>
          </a:p>
        </p:txBody>
      </p:sp>
      <p:sp>
        <p:nvSpPr>
          <p:cNvPr id="15" name="Google Shape;228;p31">
            <a:extLst>
              <a:ext uri="{FF2B5EF4-FFF2-40B4-BE49-F238E27FC236}">
                <a16:creationId xmlns:a16="http://schemas.microsoft.com/office/drawing/2014/main" id="{0C53F255-56F8-3DC5-513F-0D8808933473}"/>
              </a:ext>
            </a:extLst>
          </p:cNvPr>
          <p:cNvSpPr txBox="1"/>
          <p:nvPr/>
        </p:nvSpPr>
        <p:spPr>
          <a:xfrm>
            <a:off x="2286797" y="2666580"/>
            <a:ext cx="2480395" cy="679646"/>
          </a:xfrm>
          <a:prstGeom prst="rect">
            <a:avLst/>
          </a:prstGeom>
          <a:noFill/>
          <a:ln>
            <a:noFill/>
          </a:ln>
        </p:spPr>
        <p:txBody>
          <a:bodyPr spcFirstLastPara="1" wrap="square" lIns="76188" tIns="76188" rIns="76188" bIns="76188" anchor="t" anchorCtr="0">
            <a:noAutofit/>
          </a:bodyPr>
          <a:lstStyle/>
          <a:p>
            <a:pPr algn="ctr" defTabSz="609576"/>
            <a:r>
              <a:rPr lang="en-US" b="1" dirty="0">
                <a:ea typeface="Amazon Ember" panose="020B0603020204020204" pitchFamily="34" charset="0"/>
                <a:cs typeface="Amazon Ember" panose="020B0603020204020204" pitchFamily="34" charset="0"/>
                <a:sym typeface="Trebuchet MS"/>
              </a:rPr>
              <a:t>Default: </a:t>
            </a:r>
            <a:r>
              <a:rPr lang="en-US" dirty="0">
                <a:ea typeface="Amazon Ember" panose="020B0603020204020204" pitchFamily="34" charset="0"/>
                <a:cs typeface="Amazon Ember" panose="020B0603020204020204" pitchFamily="34" charset="0"/>
                <a:sym typeface="Trebuchet MS"/>
              </a:rPr>
              <a:t>all standard instance  types</a:t>
            </a:r>
            <a:endParaRPr lang="en-US" sz="1600" dirty="0">
              <a:ea typeface="Amazon Ember" panose="020B0603020204020204" pitchFamily="34" charset="0"/>
              <a:cs typeface="Amazon Ember" panose="020B0603020204020204" pitchFamily="34" charset="0"/>
              <a:sym typeface="Trebuchet MS"/>
            </a:endParaRPr>
          </a:p>
        </p:txBody>
      </p:sp>
      <p:sp>
        <p:nvSpPr>
          <p:cNvPr id="17" name="Google Shape;228;p31">
            <a:extLst>
              <a:ext uri="{FF2B5EF4-FFF2-40B4-BE49-F238E27FC236}">
                <a16:creationId xmlns:a16="http://schemas.microsoft.com/office/drawing/2014/main" id="{30D24D4B-5B11-8136-F602-7C0B710EC57F}"/>
              </a:ext>
            </a:extLst>
          </p:cNvPr>
          <p:cNvSpPr txBox="1"/>
          <p:nvPr/>
        </p:nvSpPr>
        <p:spPr>
          <a:xfrm>
            <a:off x="1976880" y="3824381"/>
            <a:ext cx="3117634" cy="679646"/>
          </a:xfrm>
          <a:prstGeom prst="rect">
            <a:avLst/>
          </a:prstGeom>
          <a:noFill/>
          <a:ln>
            <a:noFill/>
          </a:ln>
        </p:spPr>
        <p:txBody>
          <a:bodyPr spcFirstLastPara="1" wrap="square" lIns="76188" tIns="76188" rIns="76188" bIns="76188" anchor="t" anchorCtr="0">
            <a:noAutofit/>
          </a:bodyPr>
          <a:lstStyle/>
          <a:p>
            <a:pPr algn="ctr" defTabSz="609576"/>
            <a:r>
              <a:rPr lang="en-US" b="1" dirty="0">
                <a:ea typeface="Amazon Ember" panose="020B0603020204020204" pitchFamily="34" charset="0"/>
                <a:cs typeface="Amazon Ember" panose="020B0603020204020204" pitchFamily="34" charset="0"/>
                <a:sym typeface="Trebuchet MS"/>
              </a:rPr>
              <a:t>Instance Families: </a:t>
            </a:r>
          </a:p>
          <a:p>
            <a:pPr algn="ctr" defTabSz="609576"/>
            <a:r>
              <a:rPr lang="en-US" b="1" dirty="0">
                <a:ea typeface="Amazon Ember" panose="020B0603020204020204" pitchFamily="34" charset="0"/>
                <a:cs typeface="Amazon Ember" panose="020B0603020204020204" pitchFamily="34" charset="0"/>
                <a:sym typeface="Trebuchet MS"/>
              </a:rPr>
              <a:t>[m5, m5a, m6i, …]</a:t>
            </a:r>
          </a:p>
        </p:txBody>
      </p:sp>
      <p:sp>
        <p:nvSpPr>
          <p:cNvPr id="22" name="Content Placeholder 2">
            <a:extLst>
              <a:ext uri="{FF2B5EF4-FFF2-40B4-BE49-F238E27FC236}">
                <a16:creationId xmlns:a16="http://schemas.microsoft.com/office/drawing/2014/main" id="{8E1D0E4E-0EF5-EDA5-0C95-EA27DDC326DF}"/>
              </a:ext>
            </a:extLst>
          </p:cNvPr>
          <p:cNvSpPr txBox="1">
            <a:spLocks/>
          </p:cNvSpPr>
          <p:nvPr/>
        </p:nvSpPr>
        <p:spPr>
          <a:xfrm>
            <a:off x="388604" y="4700032"/>
            <a:ext cx="7546762" cy="156100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761970">
              <a:spcAft>
                <a:spcPts val="1000"/>
              </a:spcAft>
              <a:buNone/>
            </a:pPr>
            <a:r>
              <a:rPr lang="en-US" b="1" dirty="0"/>
              <a:t>Provisioning and scheduling decisions</a:t>
            </a:r>
          </a:p>
          <a:p>
            <a:pPr defTabSz="761970">
              <a:spcAft>
                <a:spcPts val="1000"/>
              </a:spcAft>
              <a:buSzPct val="100000"/>
            </a:pPr>
            <a:r>
              <a:rPr lang="en-US" sz="1600" dirty="0"/>
              <a:t>Works with </a:t>
            </a:r>
            <a:r>
              <a:rPr lang="en-US" sz="1600" dirty="0" err="1"/>
              <a:t>kube</a:t>
            </a:r>
            <a:r>
              <a:rPr lang="en-US" sz="1600" dirty="0"/>
              <a:t>-scheduler to provision the right set of nodes</a:t>
            </a:r>
          </a:p>
          <a:p>
            <a:pPr defTabSz="761970">
              <a:spcAft>
                <a:spcPts val="1000"/>
              </a:spcAft>
              <a:buSzPct val="100000"/>
            </a:pPr>
            <a:r>
              <a:rPr lang="en-US" sz="1600" dirty="0"/>
              <a:t>Supports all scheduling constraints: Topology Spread, Node/Pod Affinity and Anti-Affinity, </a:t>
            </a:r>
            <a:r>
              <a:rPr lang="en-US" sz="1600" dirty="0" err="1"/>
              <a:t>etc</a:t>
            </a:r>
            <a:endParaRPr lang="en-US" sz="1600" dirty="0"/>
          </a:p>
        </p:txBody>
      </p:sp>
      <p:pic>
        <p:nvPicPr>
          <p:cNvPr id="23" name="Picture 22" descr="Graphical user interface&#10;&#10;Description automatically generated with medium confidence">
            <a:extLst>
              <a:ext uri="{FF2B5EF4-FFF2-40B4-BE49-F238E27FC236}">
                <a16:creationId xmlns:a16="http://schemas.microsoft.com/office/drawing/2014/main" id="{2C537E25-B9B2-AEBD-9D9B-62B15806D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574" y="1360252"/>
            <a:ext cx="2149234" cy="3246576"/>
          </a:xfrm>
          <a:prstGeom prst="rect">
            <a:avLst/>
          </a:prstGeom>
        </p:spPr>
      </p:pic>
      <p:sp>
        <p:nvSpPr>
          <p:cNvPr id="25" name="Google Shape;188;p31">
            <a:extLst>
              <a:ext uri="{FF2B5EF4-FFF2-40B4-BE49-F238E27FC236}">
                <a16:creationId xmlns:a16="http://schemas.microsoft.com/office/drawing/2014/main" id="{D43AE55B-BFB7-687A-890D-A48E0D4C58B1}"/>
              </a:ext>
            </a:extLst>
          </p:cNvPr>
          <p:cNvSpPr/>
          <p:nvPr/>
        </p:nvSpPr>
        <p:spPr>
          <a:xfrm>
            <a:off x="529267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6" name="Google Shape;186;p31">
            <a:extLst>
              <a:ext uri="{FF2B5EF4-FFF2-40B4-BE49-F238E27FC236}">
                <a16:creationId xmlns:a16="http://schemas.microsoft.com/office/drawing/2014/main" id="{75BCDADB-52D0-458E-4104-132FE97F59DE}"/>
              </a:ext>
            </a:extLst>
          </p:cNvPr>
          <p:cNvSpPr/>
          <p:nvPr/>
        </p:nvSpPr>
        <p:spPr>
          <a:xfrm>
            <a:off x="5313401"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7" name="Google Shape;186;p31">
            <a:extLst>
              <a:ext uri="{FF2B5EF4-FFF2-40B4-BE49-F238E27FC236}">
                <a16:creationId xmlns:a16="http://schemas.microsoft.com/office/drawing/2014/main" id="{1C552A1E-E544-83DE-D09C-203E047B5FF2}"/>
              </a:ext>
            </a:extLst>
          </p:cNvPr>
          <p:cNvSpPr/>
          <p:nvPr/>
        </p:nvSpPr>
        <p:spPr>
          <a:xfrm>
            <a:off x="5481884"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8" name="Google Shape;186;p31">
            <a:extLst>
              <a:ext uri="{FF2B5EF4-FFF2-40B4-BE49-F238E27FC236}">
                <a16:creationId xmlns:a16="http://schemas.microsoft.com/office/drawing/2014/main" id="{0D2C6D01-2D04-97BD-325C-F47D4ADC1249}"/>
              </a:ext>
            </a:extLst>
          </p:cNvPr>
          <p:cNvSpPr/>
          <p:nvPr/>
        </p:nvSpPr>
        <p:spPr>
          <a:xfrm>
            <a:off x="5313401"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9" name="Google Shape;186;p31">
            <a:extLst>
              <a:ext uri="{FF2B5EF4-FFF2-40B4-BE49-F238E27FC236}">
                <a16:creationId xmlns:a16="http://schemas.microsoft.com/office/drawing/2014/main" id="{C2E99802-B98A-D1C1-A6E7-3325C279AEA0}"/>
              </a:ext>
            </a:extLst>
          </p:cNvPr>
          <p:cNvSpPr/>
          <p:nvPr/>
        </p:nvSpPr>
        <p:spPr>
          <a:xfrm>
            <a:off x="5481884"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0" name="Google Shape;188;p31">
            <a:extLst>
              <a:ext uri="{FF2B5EF4-FFF2-40B4-BE49-F238E27FC236}">
                <a16:creationId xmlns:a16="http://schemas.microsoft.com/office/drawing/2014/main" id="{7C50BFA6-87CA-FED2-FC76-3C93F8E9B925}"/>
              </a:ext>
            </a:extLst>
          </p:cNvPr>
          <p:cNvSpPr/>
          <p:nvPr/>
        </p:nvSpPr>
        <p:spPr>
          <a:xfrm>
            <a:off x="585814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2" name="Google Shape;186;p31">
            <a:extLst>
              <a:ext uri="{FF2B5EF4-FFF2-40B4-BE49-F238E27FC236}">
                <a16:creationId xmlns:a16="http://schemas.microsoft.com/office/drawing/2014/main" id="{40566CD9-E67E-B604-8396-1ADEFAEF99B6}"/>
              </a:ext>
            </a:extLst>
          </p:cNvPr>
          <p:cNvSpPr/>
          <p:nvPr/>
        </p:nvSpPr>
        <p:spPr>
          <a:xfrm>
            <a:off x="604735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3" name="Google Shape;186;p31">
            <a:extLst>
              <a:ext uri="{FF2B5EF4-FFF2-40B4-BE49-F238E27FC236}">
                <a16:creationId xmlns:a16="http://schemas.microsoft.com/office/drawing/2014/main" id="{23491242-6956-74C8-0D31-0F92B2C2B9D8}"/>
              </a:ext>
            </a:extLst>
          </p:cNvPr>
          <p:cNvSpPr/>
          <p:nvPr/>
        </p:nvSpPr>
        <p:spPr>
          <a:xfrm>
            <a:off x="587887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4" name="Google Shape;186;p31">
            <a:extLst>
              <a:ext uri="{FF2B5EF4-FFF2-40B4-BE49-F238E27FC236}">
                <a16:creationId xmlns:a16="http://schemas.microsoft.com/office/drawing/2014/main" id="{82B5E1A6-910D-CA7E-476D-A4F74E2CF90C}"/>
              </a:ext>
            </a:extLst>
          </p:cNvPr>
          <p:cNvSpPr/>
          <p:nvPr/>
        </p:nvSpPr>
        <p:spPr>
          <a:xfrm>
            <a:off x="604735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5" name="Google Shape;188;p31">
            <a:extLst>
              <a:ext uri="{FF2B5EF4-FFF2-40B4-BE49-F238E27FC236}">
                <a16:creationId xmlns:a16="http://schemas.microsoft.com/office/drawing/2014/main" id="{EA212347-B85F-6F77-D3F7-CF7E227A0A64}"/>
              </a:ext>
            </a:extLst>
          </p:cNvPr>
          <p:cNvSpPr/>
          <p:nvPr/>
        </p:nvSpPr>
        <p:spPr>
          <a:xfrm>
            <a:off x="642361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7" name="Google Shape;186;p31">
            <a:extLst>
              <a:ext uri="{FF2B5EF4-FFF2-40B4-BE49-F238E27FC236}">
                <a16:creationId xmlns:a16="http://schemas.microsoft.com/office/drawing/2014/main" id="{08030CEC-7E25-63B8-7155-702A17E1BB4E}"/>
              </a:ext>
            </a:extLst>
          </p:cNvPr>
          <p:cNvSpPr/>
          <p:nvPr/>
        </p:nvSpPr>
        <p:spPr>
          <a:xfrm>
            <a:off x="661282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8" name="Google Shape;186;p31">
            <a:extLst>
              <a:ext uri="{FF2B5EF4-FFF2-40B4-BE49-F238E27FC236}">
                <a16:creationId xmlns:a16="http://schemas.microsoft.com/office/drawing/2014/main" id="{02EA792E-06C2-AAB1-ED9A-F063365E78BA}"/>
              </a:ext>
            </a:extLst>
          </p:cNvPr>
          <p:cNvSpPr/>
          <p:nvPr/>
        </p:nvSpPr>
        <p:spPr>
          <a:xfrm>
            <a:off x="644434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9" name="Google Shape;186;p31">
            <a:extLst>
              <a:ext uri="{FF2B5EF4-FFF2-40B4-BE49-F238E27FC236}">
                <a16:creationId xmlns:a16="http://schemas.microsoft.com/office/drawing/2014/main" id="{3A1F69CC-7202-F744-91EF-EA12D19BD425}"/>
              </a:ext>
            </a:extLst>
          </p:cNvPr>
          <p:cNvSpPr/>
          <p:nvPr/>
        </p:nvSpPr>
        <p:spPr>
          <a:xfrm>
            <a:off x="661282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0" name="Google Shape;188;p31">
            <a:extLst>
              <a:ext uri="{FF2B5EF4-FFF2-40B4-BE49-F238E27FC236}">
                <a16:creationId xmlns:a16="http://schemas.microsoft.com/office/drawing/2014/main" id="{1EC840EB-0B03-228C-4231-C3F48A0A4E11}"/>
              </a:ext>
            </a:extLst>
          </p:cNvPr>
          <p:cNvSpPr/>
          <p:nvPr/>
        </p:nvSpPr>
        <p:spPr>
          <a:xfrm>
            <a:off x="698908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41" name="Google Shape;186;p31">
            <a:extLst>
              <a:ext uri="{FF2B5EF4-FFF2-40B4-BE49-F238E27FC236}">
                <a16:creationId xmlns:a16="http://schemas.microsoft.com/office/drawing/2014/main" id="{C0F76A48-0056-FDA7-B5F7-87BC91DEC247}"/>
              </a:ext>
            </a:extLst>
          </p:cNvPr>
          <p:cNvSpPr/>
          <p:nvPr/>
        </p:nvSpPr>
        <p:spPr>
          <a:xfrm>
            <a:off x="7009811"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2" name="Google Shape;186;p31">
            <a:extLst>
              <a:ext uri="{FF2B5EF4-FFF2-40B4-BE49-F238E27FC236}">
                <a16:creationId xmlns:a16="http://schemas.microsoft.com/office/drawing/2014/main" id="{E3CDD55D-8601-2C6E-B11A-AE58DEDC0F17}"/>
              </a:ext>
            </a:extLst>
          </p:cNvPr>
          <p:cNvSpPr/>
          <p:nvPr/>
        </p:nvSpPr>
        <p:spPr>
          <a:xfrm>
            <a:off x="7178294"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3" name="Google Shape;186;p31">
            <a:extLst>
              <a:ext uri="{FF2B5EF4-FFF2-40B4-BE49-F238E27FC236}">
                <a16:creationId xmlns:a16="http://schemas.microsoft.com/office/drawing/2014/main" id="{5AFE3F03-C099-3989-CD79-6AAEADDC0A6C}"/>
              </a:ext>
            </a:extLst>
          </p:cNvPr>
          <p:cNvSpPr/>
          <p:nvPr/>
        </p:nvSpPr>
        <p:spPr>
          <a:xfrm>
            <a:off x="7009811"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4" name="Google Shape;186;p31">
            <a:extLst>
              <a:ext uri="{FF2B5EF4-FFF2-40B4-BE49-F238E27FC236}">
                <a16:creationId xmlns:a16="http://schemas.microsoft.com/office/drawing/2014/main" id="{7164A6CD-308D-AFF6-D51A-5E4F2342FFF8}"/>
              </a:ext>
            </a:extLst>
          </p:cNvPr>
          <p:cNvSpPr/>
          <p:nvPr/>
        </p:nvSpPr>
        <p:spPr>
          <a:xfrm>
            <a:off x="7178294"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cxnSp>
        <p:nvCxnSpPr>
          <p:cNvPr id="82" name="Straight Connector 81">
            <a:extLst>
              <a:ext uri="{FF2B5EF4-FFF2-40B4-BE49-F238E27FC236}">
                <a16:creationId xmlns:a16="http://schemas.microsoft.com/office/drawing/2014/main" id="{67E6B9B0-4C2D-FD69-F5B4-82B06B73E759}"/>
              </a:ext>
            </a:extLst>
          </p:cNvPr>
          <p:cNvCxnSpPr>
            <a:cxnSpLocks/>
          </p:cNvCxnSpPr>
          <p:nvPr/>
        </p:nvCxnSpPr>
        <p:spPr>
          <a:xfrm>
            <a:off x="381000" y="4644353"/>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83" name="Google Shape;250;p31">
            <a:extLst>
              <a:ext uri="{FF2B5EF4-FFF2-40B4-BE49-F238E27FC236}">
                <a16:creationId xmlns:a16="http://schemas.microsoft.com/office/drawing/2014/main" id="{DB0D5C54-4054-B39C-740A-0E0E56C67AD0}"/>
              </a:ext>
            </a:extLst>
          </p:cNvPr>
          <p:cNvSpPr txBox="1"/>
          <p:nvPr/>
        </p:nvSpPr>
        <p:spPr>
          <a:xfrm>
            <a:off x="10235203" y="5465700"/>
            <a:ext cx="1533681"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1 vCPU request</a:t>
            </a:r>
            <a:endParaRPr sz="1500" dirty="0">
              <a:ea typeface="Amazon Ember" panose="020B0603020204020204" pitchFamily="34" charset="0"/>
              <a:cs typeface="Amazon Ember" panose="020B0603020204020204" pitchFamily="34" charset="0"/>
              <a:sym typeface="Trebuchet MS"/>
            </a:endParaRPr>
          </a:p>
        </p:txBody>
      </p:sp>
      <p:sp>
        <p:nvSpPr>
          <p:cNvPr id="84" name="Google Shape;230;p31">
            <a:extLst>
              <a:ext uri="{FF2B5EF4-FFF2-40B4-BE49-F238E27FC236}">
                <a16:creationId xmlns:a16="http://schemas.microsoft.com/office/drawing/2014/main" id="{EA5667F9-8C3F-7E35-0A7D-96E07580BF59}"/>
              </a:ext>
            </a:extLst>
          </p:cNvPr>
          <p:cNvSpPr/>
          <p:nvPr/>
        </p:nvSpPr>
        <p:spPr>
          <a:xfrm>
            <a:off x="9734346" y="508146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5" name="Google Shape;231;p31">
            <a:extLst>
              <a:ext uri="{FF2B5EF4-FFF2-40B4-BE49-F238E27FC236}">
                <a16:creationId xmlns:a16="http://schemas.microsoft.com/office/drawing/2014/main" id="{9BB3B383-BB51-7DED-C847-94086F7D92CA}"/>
              </a:ext>
            </a:extLst>
          </p:cNvPr>
          <p:cNvSpPr/>
          <p:nvPr/>
        </p:nvSpPr>
        <p:spPr>
          <a:xfrm rot="5400000">
            <a:off x="9833846" y="5570923"/>
            <a:ext cx="172250" cy="174250"/>
          </a:xfrm>
          <a:prstGeom prst="rect">
            <a:avLst/>
          </a:prstGeom>
          <a:solidFill>
            <a:srgbClr val="FFC000"/>
          </a:solidFill>
          <a:ln w="9525" cap="flat" cmpd="sng">
            <a:solidFill>
              <a:srgbClr val="FFFFFF"/>
            </a:solid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6" name="Google Shape;249;p31">
            <a:extLst>
              <a:ext uri="{FF2B5EF4-FFF2-40B4-BE49-F238E27FC236}">
                <a16:creationId xmlns:a16="http://schemas.microsoft.com/office/drawing/2014/main" id="{BA3C303F-84C4-51A9-67E4-3312376B0492}"/>
              </a:ext>
            </a:extLst>
          </p:cNvPr>
          <p:cNvSpPr txBox="1"/>
          <p:nvPr/>
        </p:nvSpPr>
        <p:spPr>
          <a:xfrm>
            <a:off x="10235203" y="5106473"/>
            <a:ext cx="979744"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Node</a:t>
            </a:r>
            <a:endParaRPr sz="1500" dirty="0">
              <a:ea typeface="Amazon Ember" panose="020B0603020204020204" pitchFamily="34" charset="0"/>
              <a:cs typeface="Amazon Ember" panose="020B0603020204020204" pitchFamily="34" charset="0"/>
              <a:sym typeface="Trebuchet MS"/>
            </a:endParaRPr>
          </a:p>
        </p:txBody>
      </p:sp>
      <p:sp>
        <p:nvSpPr>
          <p:cNvPr id="89" name="Oval 88">
            <a:extLst>
              <a:ext uri="{FF2B5EF4-FFF2-40B4-BE49-F238E27FC236}">
                <a16:creationId xmlns:a16="http://schemas.microsoft.com/office/drawing/2014/main" id="{7D5995B8-BC10-6653-28B4-179762E1252A}"/>
              </a:ext>
            </a:extLst>
          </p:cNvPr>
          <p:cNvSpPr/>
          <p:nvPr/>
        </p:nvSpPr>
        <p:spPr>
          <a:xfrm>
            <a:off x="816528" y="3139401"/>
            <a:ext cx="837680" cy="837680"/>
          </a:xfrm>
          <a:prstGeom prst="ellipse">
            <a:avLst/>
          </a:prstGeom>
          <a:gradFill>
            <a:gsLst>
              <a:gs pos="0">
                <a:schemeClr val="accent1"/>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100" b="1" dirty="0">
                <a:solidFill>
                  <a:schemeClr val="bg2"/>
                </a:solidFill>
              </a:rPr>
              <a:t>x sec</a:t>
            </a:r>
          </a:p>
        </p:txBody>
      </p:sp>
      <p:grpSp>
        <p:nvGrpSpPr>
          <p:cNvPr id="90" name="Graphic 268">
            <a:extLst>
              <a:ext uri="{FF2B5EF4-FFF2-40B4-BE49-F238E27FC236}">
                <a16:creationId xmlns:a16="http://schemas.microsoft.com/office/drawing/2014/main" id="{47B1DC66-D973-C2AC-D2E7-965CC1358C61}"/>
              </a:ext>
            </a:extLst>
          </p:cNvPr>
          <p:cNvGrpSpPr>
            <a:grpSpLocks noChangeAspect="1"/>
          </p:cNvGrpSpPr>
          <p:nvPr/>
        </p:nvGrpSpPr>
        <p:grpSpPr>
          <a:xfrm>
            <a:off x="906643" y="3220758"/>
            <a:ext cx="657450" cy="674966"/>
            <a:chOff x="4562059" y="6255271"/>
            <a:chExt cx="483729" cy="496616"/>
          </a:xfrm>
        </p:grpSpPr>
        <p:sp>
          <p:nvSpPr>
            <p:cNvPr id="91" name="Freeform: Shape 90">
              <a:extLst>
                <a:ext uri="{FF2B5EF4-FFF2-40B4-BE49-F238E27FC236}">
                  <a16:creationId xmlns:a16="http://schemas.microsoft.com/office/drawing/2014/main" id="{A3899846-CF0B-38BA-66C5-49C54684817A}"/>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bg1"/>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C5785352-59A4-7DB0-5C4E-A3A90AB6C18B}"/>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bg1"/>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B62A89B8-1FF2-C0FB-1A4E-49CECF18FC98}"/>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bg1"/>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57535990-277B-A3A7-A874-A012F293B2B8}"/>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E0D445D3-A262-8681-3261-E66CA42EF52A}"/>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bg1"/>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9E15E114-2FFD-B562-A350-DA302D600074}"/>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bg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4D967804-B9CD-D566-B16E-06EF08135CF9}"/>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bg1"/>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570ACF10-77CA-1EBB-8571-772260A229CC}"/>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bg1"/>
            </a:solidFill>
            <a:ln w="9525" cap="flat">
              <a:solidFill>
                <a:schemeClr val="bg1"/>
              </a:solidFill>
              <a:prstDash val="solid"/>
              <a:miter/>
            </a:ln>
          </p:spPr>
          <p:txBody>
            <a:bodyPr rtlCol="0" anchor="ctr"/>
            <a:lstStyle/>
            <a:p>
              <a:endParaRPr lang="en-US" dirty="0"/>
            </a:p>
          </p:txBody>
        </p:sp>
      </p:grpSp>
      <p:cxnSp>
        <p:nvCxnSpPr>
          <p:cNvPr id="99" name="Straight Connector 98">
            <a:extLst>
              <a:ext uri="{FF2B5EF4-FFF2-40B4-BE49-F238E27FC236}">
                <a16:creationId xmlns:a16="http://schemas.microsoft.com/office/drawing/2014/main" id="{05D00438-D8BB-9934-CFE1-12DC3D3874B3}"/>
              </a:ext>
            </a:extLst>
          </p:cNvPr>
          <p:cNvCxnSpPr>
            <a:cxnSpLocks/>
          </p:cNvCxnSpPr>
          <p:nvPr/>
        </p:nvCxnSpPr>
        <p:spPr>
          <a:xfrm>
            <a:off x="381000" y="2640809"/>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100" name="Google Shape;228;p31">
            <a:extLst>
              <a:ext uri="{FF2B5EF4-FFF2-40B4-BE49-F238E27FC236}">
                <a16:creationId xmlns:a16="http://schemas.microsoft.com/office/drawing/2014/main" id="{FC858AF3-66AE-CFDD-DCAB-82FF9E633ED2}"/>
              </a:ext>
            </a:extLst>
          </p:cNvPr>
          <p:cNvSpPr txBox="1"/>
          <p:nvPr/>
        </p:nvSpPr>
        <p:spPr>
          <a:xfrm>
            <a:off x="3203545" y="3391849"/>
            <a:ext cx="664304" cy="386908"/>
          </a:xfrm>
          <a:prstGeom prst="rect">
            <a:avLst/>
          </a:prstGeom>
          <a:noFill/>
          <a:ln>
            <a:noFill/>
          </a:ln>
        </p:spPr>
        <p:txBody>
          <a:bodyPr spcFirstLastPara="1" wrap="square" lIns="76188" tIns="76188" rIns="76188" bIns="76188" anchor="t" anchorCtr="0">
            <a:noAutofit/>
          </a:bodyPr>
          <a:lstStyle/>
          <a:p>
            <a:pPr algn="ctr" defTabSz="609576"/>
            <a:r>
              <a:rPr lang="en-US" sz="2000" b="1" dirty="0">
                <a:ea typeface="Amazon Ember" panose="020B0603020204020204" pitchFamily="34" charset="0"/>
                <a:cs typeface="Amazon Ember" panose="020B0603020204020204" pitchFamily="34" charset="0"/>
                <a:sym typeface="Trebuchet MS"/>
              </a:rPr>
              <a:t>OR</a:t>
            </a:r>
            <a:endParaRPr lang="en-GB" sz="2880" dirty="0"/>
          </a:p>
          <a:p>
            <a:pPr algn="ctr" defTabSz="609576"/>
            <a:r>
              <a:rPr lang="en" sz="2000" b="1" dirty="0">
                <a:ea typeface="Amazon Ember" panose="020B0603020204020204" pitchFamily="34" charset="0"/>
                <a:cs typeface="Amazon Ember" panose="020B0603020204020204" pitchFamily="34" charset="0"/>
                <a:sym typeface="Trebuchet MS"/>
              </a:rPr>
              <a:t>    </a:t>
            </a:r>
            <a:endParaRPr sz="2000" b="1" dirty="0">
              <a:ea typeface="Amazon Ember" panose="020B0603020204020204" pitchFamily="34" charset="0"/>
              <a:cs typeface="Amazon Ember" panose="020B0603020204020204" pitchFamily="34" charset="0"/>
              <a:sym typeface="Trebuchet MS"/>
            </a:endParaRPr>
          </a:p>
        </p:txBody>
      </p:sp>
      <p:sp>
        <p:nvSpPr>
          <p:cNvPr id="2" name="Rectangle 1">
            <a:extLst>
              <a:ext uri="{FF2B5EF4-FFF2-40B4-BE49-F238E27FC236}">
                <a16:creationId xmlns:a16="http://schemas.microsoft.com/office/drawing/2014/main" id="{0155CCFE-10FE-912A-360C-47DE084F44AB}"/>
              </a:ext>
            </a:extLst>
          </p:cNvPr>
          <p:cNvSpPr/>
          <p:nvPr/>
        </p:nvSpPr>
        <p:spPr>
          <a:xfrm>
            <a:off x="9509973" y="4867275"/>
            <a:ext cx="2454140" cy="1076325"/>
          </a:xfrm>
          <a:prstGeom prst="rect">
            <a:avLst/>
          </a:prstGeom>
          <a:noFill/>
          <a:ln>
            <a:gradFill>
              <a:gsLst>
                <a:gs pos="50000">
                  <a:schemeClr val="accent2"/>
                </a:gs>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US" dirty="0">
              <a:solidFill>
                <a:schemeClr val="tx1"/>
              </a:solidFill>
            </a:endParaRPr>
          </a:p>
        </p:txBody>
      </p:sp>
      <p:grpSp>
        <p:nvGrpSpPr>
          <p:cNvPr id="3" name="Group 2">
            <a:extLst>
              <a:ext uri="{FF2B5EF4-FFF2-40B4-BE49-F238E27FC236}">
                <a16:creationId xmlns:a16="http://schemas.microsoft.com/office/drawing/2014/main" id="{E77FEC80-8608-3E83-13C1-EFCE7070B28D}"/>
              </a:ext>
            </a:extLst>
          </p:cNvPr>
          <p:cNvGrpSpPr/>
          <p:nvPr/>
        </p:nvGrpSpPr>
        <p:grpSpPr>
          <a:xfrm>
            <a:off x="5193433" y="3895728"/>
            <a:ext cx="835482" cy="422099"/>
            <a:chOff x="5957888" y="3895728"/>
            <a:chExt cx="835482" cy="422099"/>
          </a:xfrm>
        </p:grpSpPr>
        <p:sp>
          <p:nvSpPr>
            <p:cNvPr id="4" name="Google Shape;181;p31">
              <a:extLst>
                <a:ext uri="{FF2B5EF4-FFF2-40B4-BE49-F238E27FC236}">
                  <a16:creationId xmlns:a16="http://schemas.microsoft.com/office/drawing/2014/main" id="{07628117-C4B9-00EC-16C2-588F7B7472E4}"/>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 name="Google Shape;182;p31">
              <a:extLst>
                <a:ext uri="{FF2B5EF4-FFF2-40B4-BE49-F238E27FC236}">
                  <a16:creationId xmlns:a16="http://schemas.microsoft.com/office/drawing/2014/main" id="{F57E3134-50B0-54A7-2664-747211F7B26F}"/>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 name="Google Shape;183;p31">
              <a:extLst>
                <a:ext uri="{FF2B5EF4-FFF2-40B4-BE49-F238E27FC236}">
                  <a16:creationId xmlns:a16="http://schemas.microsoft.com/office/drawing/2014/main" id="{F0E2AD58-19FB-071A-1571-90D69187A3D7}"/>
                </a:ext>
              </a:extLst>
            </p:cNvPr>
            <p:cNvSpPr>
              <a:spLocks/>
            </p:cNvSpPr>
            <p:nvPr/>
          </p:nvSpPr>
          <p:spPr>
            <a:xfrm>
              <a:off x="6185357"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9" name="Google Shape;184;p31">
              <a:extLst>
                <a:ext uri="{FF2B5EF4-FFF2-40B4-BE49-F238E27FC236}">
                  <a16:creationId xmlns:a16="http://schemas.microsoft.com/office/drawing/2014/main" id="{11F2FF34-2FE8-80C5-F914-77E0EAF2C43E}"/>
                </a:ext>
              </a:extLst>
            </p:cNvPr>
            <p:cNvSpPr>
              <a:spLocks/>
            </p:cNvSpPr>
            <p:nvPr/>
          </p:nvSpPr>
          <p:spPr>
            <a:xfrm>
              <a:off x="6390881"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4" name="Google Shape;185;p31">
              <a:extLst>
                <a:ext uri="{FF2B5EF4-FFF2-40B4-BE49-F238E27FC236}">
                  <a16:creationId xmlns:a16="http://schemas.microsoft.com/office/drawing/2014/main" id="{12658186-9218-4AA5-F2D5-1904963B7E09}"/>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0" name="Google Shape;186;p31">
              <a:extLst>
                <a:ext uri="{FF2B5EF4-FFF2-40B4-BE49-F238E27FC236}">
                  <a16:creationId xmlns:a16="http://schemas.microsoft.com/office/drawing/2014/main" id="{329636EF-6EEE-D15F-52D3-A84858B057D1}"/>
                </a:ext>
              </a:extLst>
            </p:cNvPr>
            <p:cNvSpPr>
              <a:spLocks/>
            </p:cNvSpPr>
            <p:nvPr/>
          </p:nvSpPr>
          <p:spPr>
            <a:xfrm>
              <a:off x="6390881"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1" name="Google Shape;187;p31">
              <a:extLst>
                <a:ext uri="{FF2B5EF4-FFF2-40B4-BE49-F238E27FC236}">
                  <a16:creationId xmlns:a16="http://schemas.microsoft.com/office/drawing/2014/main" id="{35498280-BBB2-696F-92FF-A929E395355F}"/>
                </a:ext>
              </a:extLst>
            </p:cNvPr>
            <p:cNvSpPr>
              <a:spLocks/>
            </p:cNvSpPr>
            <p:nvPr/>
          </p:nvSpPr>
          <p:spPr>
            <a:xfrm>
              <a:off x="6594572"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a16="http://schemas.microsoft.com/office/drawing/2014/main" id="{97D28555-27B3-82DF-3BF2-C41B2E6E00E2}"/>
              </a:ext>
            </a:extLst>
          </p:cNvPr>
          <p:cNvGrpSpPr/>
          <p:nvPr/>
        </p:nvGrpSpPr>
        <p:grpSpPr>
          <a:xfrm>
            <a:off x="6134249" y="3895728"/>
            <a:ext cx="835482" cy="422099"/>
            <a:chOff x="5957888" y="3895728"/>
            <a:chExt cx="835482" cy="422099"/>
          </a:xfrm>
        </p:grpSpPr>
        <p:sp>
          <p:nvSpPr>
            <p:cNvPr id="53" name="Google Shape;181;p31">
              <a:extLst>
                <a:ext uri="{FF2B5EF4-FFF2-40B4-BE49-F238E27FC236}">
                  <a16:creationId xmlns:a16="http://schemas.microsoft.com/office/drawing/2014/main" id="{35D2AFB4-DA43-4C55-5759-EE95C09CD45F}"/>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4" name="Google Shape;182;p31">
              <a:extLst>
                <a:ext uri="{FF2B5EF4-FFF2-40B4-BE49-F238E27FC236}">
                  <a16:creationId xmlns:a16="http://schemas.microsoft.com/office/drawing/2014/main" id="{CD8DA5CD-BE0E-191B-EA86-FF38A12199E5}"/>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3" name="Google Shape;183;p31">
              <a:extLst>
                <a:ext uri="{FF2B5EF4-FFF2-40B4-BE49-F238E27FC236}">
                  <a16:creationId xmlns:a16="http://schemas.microsoft.com/office/drawing/2014/main" id="{DA2B61E0-3621-F4EF-649E-300235CD365C}"/>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4" name="Google Shape;184;p31">
              <a:extLst>
                <a:ext uri="{FF2B5EF4-FFF2-40B4-BE49-F238E27FC236}">
                  <a16:creationId xmlns:a16="http://schemas.microsoft.com/office/drawing/2014/main" id="{FC3BA964-86D6-C98A-1629-C38E6F563F5F}"/>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5" name="Google Shape;185;p31">
              <a:extLst>
                <a:ext uri="{FF2B5EF4-FFF2-40B4-BE49-F238E27FC236}">
                  <a16:creationId xmlns:a16="http://schemas.microsoft.com/office/drawing/2014/main" id="{B068F857-525D-F74C-91F4-C5357FBE3614}"/>
                </a:ext>
              </a:extLst>
            </p:cNvPr>
            <p:cNvSpPr>
              <a:spLocks/>
            </p:cNvSpPr>
            <p:nvPr/>
          </p:nvSpPr>
          <p:spPr>
            <a:xfrm>
              <a:off x="6594572"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6" name="Google Shape;186;p31">
              <a:extLst>
                <a:ext uri="{FF2B5EF4-FFF2-40B4-BE49-F238E27FC236}">
                  <a16:creationId xmlns:a16="http://schemas.microsoft.com/office/drawing/2014/main" id="{1E750C31-D6AE-EFFD-057E-24E8B06F1BB0}"/>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7" name="Google Shape;187;p31">
              <a:extLst>
                <a:ext uri="{FF2B5EF4-FFF2-40B4-BE49-F238E27FC236}">
                  <a16:creationId xmlns:a16="http://schemas.microsoft.com/office/drawing/2014/main" id="{6D5348A1-DBE9-FFD5-5437-B1782073FD99}"/>
                </a:ext>
              </a:extLst>
            </p:cNvPr>
            <p:cNvSpPr>
              <a:spLocks/>
            </p:cNvSpPr>
            <p:nvPr/>
          </p:nvSpPr>
          <p:spPr>
            <a:xfrm>
              <a:off x="6594572"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78" name="Group 77">
            <a:extLst>
              <a:ext uri="{FF2B5EF4-FFF2-40B4-BE49-F238E27FC236}">
                <a16:creationId xmlns:a16="http://schemas.microsoft.com/office/drawing/2014/main" id="{4690B983-6F74-39C9-1402-B880FC9A7553}"/>
              </a:ext>
            </a:extLst>
          </p:cNvPr>
          <p:cNvGrpSpPr/>
          <p:nvPr/>
        </p:nvGrpSpPr>
        <p:grpSpPr>
          <a:xfrm>
            <a:off x="7093963" y="3895728"/>
            <a:ext cx="835482" cy="422099"/>
            <a:chOff x="5957888" y="3895728"/>
            <a:chExt cx="835482" cy="422099"/>
          </a:xfrm>
        </p:grpSpPr>
        <p:sp>
          <p:nvSpPr>
            <p:cNvPr id="79" name="Google Shape;181;p31">
              <a:extLst>
                <a:ext uri="{FF2B5EF4-FFF2-40B4-BE49-F238E27FC236}">
                  <a16:creationId xmlns:a16="http://schemas.microsoft.com/office/drawing/2014/main" id="{90F8C953-A45E-6EE4-A2F0-9C584E287343}"/>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0" name="Google Shape;182;p31">
              <a:extLst>
                <a:ext uri="{FF2B5EF4-FFF2-40B4-BE49-F238E27FC236}">
                  <a16:creationId xmlns:a16="http://schemas.microsoft.com/office/drawing/2014/main" id="{79004BC7-093C-2002-6FF0-F970A818080C}"/>
                </a:ext>
              </a:extLst>
            </p:cNvPr>
            <p:cNvSpPr>
              <a:spLocks/>
            </p:cNvSpPr>
            <p:nvPr/>
          </p:nvSpPr>
          <p:spPr>
            <a:xfrm>
              <a:off x="5979833"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1" name="Google Shape;183;p31">
              <a:extLst>
                <a:ext uri="{FF2B5EF4-FFF2-40B4-BE49-F238E27FC236}">
                  <a16:creationId xmlns:a16="http://schemas.microsoft.com/office/drawing/2014/main" id="{BB962071-979C-3816-CEF3-7AB0A8CE6C9E}"/>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5" name="Google Shape;184;p31">
              <a:extLst>
                <a:ext uri="{FF2B5EF4-FFF2-40B4-BE49-F238E27FC236}">
                  <a16:creationId xmlns:a16="http://schemas.microsoft.com/office/drawing/2014/main" id="{D2382577-9BB3-6E03-042F-EA53F9066AFB}"/>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6" name="Google Shape;185;p31">
              <a:extLst>
                <a:ext uri="{FF2B5EF4-FFF2-40B4-BE49-F238E27FC236}">
                  <a16:creationId xmlns:a16="http://schemas.microsoft.com/office/drawing/2014/main" id="{1B57CA66-E3F9-6499-7110-2A69A4476386}"/>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9" name="Google Shape;186;p31">
              <a:extLst>
                <a:ext uri="{FF2B5EF4-FFF2-40B4-BE49-F238E27FC236}">
                  <a16:creationId xmlns:a16="http://schemas.microsoft.com/office/drawing/2014/main" id="{3CCFD430-BB2B-BA45-C0B0-C17631EF5445}"/>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0" name="Google Shape;186;p31">
              <a:extLst>
                <a:ext uri="{FF2B5EF4-FFF2-40B4-BE49-F238E27FC236}">
                  <a16:creationId xmlns:a16="http://schemas.microsoft.com/office/drawing/2014/main" id="{41B5A8BA-692D-4624-B087-4AFF83435A11}"/>
                </a:ext>
              </a:extLst>
            </p:cNvPr>
            <p:cNvSpPr>
              <a:spLocks/>
            </p:cNvSpPr>
            <p:nvPr/>
          </p:nvSpPr>
          <p:spPr>
            <a:xfrm>
              <a:off x="5979833"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1" name="Google Shape;187;p31">
              <a:extLst>
                <a:ext uri="{FF2B5EF4-FFF2-40B4-BE49-F238E27FC236}">
                  <a16:creationId xmlns:a16="http://schemas.microsoft.com/office/drawing/2014/main" id="{73849F48-95F8-267A-B435-275B69BE2AED}"/>
                </a:ext>
              </a:extLst>
            </p:cNvPr>
            <p:cNvSpPr>
              <a:spLocks/>
            </p:cNvSpPr>
            <p:nvPr/>
          </p:nvSpPr>
          <p:spPr>
            <a:xfrm>
              <a:off x="6183524"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705" name="Group 704">
            <a:extLst>
              <a:ext uri="{FF2B5EF4-FFF2-40B4-BE49-F238E27FC236}">
                <a16:creationId xmlns:a16="http://schemas.microsoft.com/office/drawing/2014/main" id="{8DEFE9E2-8DA5-6CF6-2F01-7BC44345E301}"/>
              </a:ext>
            </a:extLst>
          </p:cNvPr>
          <p:cNvGrpSpPr/>
          <p:nvPr/>
        </p:nvGrpSpPr>
        <p:grpSpPr>
          <a:xfrm>
            <a:off x="6949255" y="2733255"/>
            <a:ext cx="2111795" cy="1004428"/>
            <a:chOff x="6949255" y="2733255"/>
            <a:chExt cx="2111795" cy="1004428"/>
          </a:xfrm>
        </p:grpSpPr>
        <p:grpSp>
          <p:nvGrpSpPr>
            <p:cNvPr id="103" name="Group 102">
              <a:extLst>
                <a:ext uri="{FF2B5EF4-FFF2-40B4-BE49-F238E27FC236}">
                  <a16:creationId xmlns:a16="http://schemas.microsoft.com/office/drawing/2014/main" id="{C1A3E6D9-72D1-18CE-0489-A0539122F71A}"/>
                </a:ext>
              </a:extLst>
            </p:cNvPr>
            <p:cNvGrpSpPr/>
            <p:nvPr/>
          </p:nvGrpSpPr>
          <p:grpSpPr>
            <a:xfrm>
              <a:off x="6949255" y="2733255"/>
              <a:ext cx="2111795" cy="1004428"/>
              <a:chOff x="6949255" y="2733255"/>
              <a:chExt cx="2111795" cy="1004428"/>
            </a:xfrm>
          </p:grpSpPr>
          <p:grpSp>
            <p:nvGrpSpPr>
              <p:cNvPr id="101" name="Group 100">
                <a:extLst>
                  <a:ext uri="{FF2B5EF4-FFF2-40B4-BE49-F238E27FC236}">
                    <a16:creationId xmlns:a16="http://schemas.microsoft.com/office/drawing/2014/main" id="{4AEE9D19-E852-4CE6-2446-DB9FEB5D2BC1}"/>
                  </a:ext>
                </a:extLst>
              </p:cNvPr>
              <p:cNvGrpSpPr/>
              <p:nvPr/>
            </p:nvGrpSpPr>
            <p:grpSpPr>
              <a:xfrm>
                <a:off x="7491199" y="2733255"/>
                <a:ext cx="1216042" cy="600300"/>
                <a:chOff x="7491199" y="2733255"/>
                <a:chExt cx="1216042" cy="600300"/>
              </a:xfrm>
            </p:grpSpPr>
            <p:sp>
              <p:nvSpPr>
                <p:cNvPr id="20" name="Google Shape;369;p32">
                  <a:extLst>
                    <a:ext uri="{FF2B5EF4-FFF2-40B4-BE49-F238E27FC236}">
                      <a16:creationId xmlns:a16="http://schemas.microsoft.com/office/drawing/2014/main" id="{A1AD4958-2D0C-3B7B-AFAC-4500B32B8B73}"/>
                    </a:ext>
                  </a:extLst>
                </p:cNvPr>
                <p:cNvSpPr/>
                <p:nvPr/>
              </p:nvSpPr>
              <p:spPr>
                <a:xfrm>
                  <a:off x="7491199" y="2733255"/>
                  <a:ext cx="100200" cy="600300"/>
                </a:xfrm>
                <a:prstGeom prst="lef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21" name="Google Shape;370;p32">
                  <a:extLst>
                    <a:ext uri="{FF2B5EF4-FFF2-40B4-BE49-F238E27FC236}">
                      <a16:creationId xmlns:a16="http://schemas.microsoft.com/office/drawing/2014/main" id="{38B60913-D655-1AB3-6BC1-5BF370F0DA1A}"/>
                    </a:ext>
                  </a:extLst>
                </p:cNvPr>
                <p:cNvSpPr/>
                <p:nvPr/>
              </p:nvSpPr>
              <p:spPr>
                <a:xfrm>
                  <a:off x="8607041" y="2733255"/>
                  <a:ext cx="100200" cy="600300"/>
                </a:xfrm>
                <a:prstGeom prst="righ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grpSp>
          <p:sp>
            <p:nvSpPr>
              <p:cNvPr id="87" name="Google Shape;250;p31">
                <a:extLst>
                  <a:ext uri="{FF2B5EF4-FFF2-40B4-BE49-F238E27FC236}">
                    <a16:creationId xmlns:a16="http://schemas.microsoft.com/office/drawing/2014/main" id="{3A531013-E3BD-95F5-DA7D-3128D27674C4}"/>
                  </a:ext>
                </a:extLst>
              </p:cNvPr>
              <p:cNvSpPr txBox="1"/>
              <p:nvPr/>
            </p:nvSpPr>
            <p:spPr>
              <a:xfrm>
                <a:off x="6949255" y="3291883"/>
                <a:ext cx="2111795" cy="445800"/>
              </a:xfrm>
              <a:prstGeom prst="rect">
                <a:avLst/>
              </a:prstGeom>
              <a:noFill/>
              <a:ln>
                <a:noFill/>
              </a:ln>
            </p:spPr>
            <p:txBody>
              <a:bodyPr spcFirstLastPara="1" wrap="square" lIns="91425" tIns="91425" rIns="91425" bIns="91425" anchor="t" anchorCtr="0">
                <a:noAutofit/>
              </a:bodyPr>
              <a:lstStyle/>
              <a:p>
                <a:pPr algn="ctr" defTabSz="609576"/>
                <a:r>
                  <a:rPr lang="en-US" sz="2800" b="1" dirty="0">
                    <a:ea typeface="Amazon Ember" panose="020B0603020204020204" pitchFamily="34" charset="0"/>
                    <a:cs typeface="Amazon Ember" panose="020B0603020204020204" pitchFamily="34" charset="0"/>
                    <a:sym typeface="Trebuchet MS"/>
                  </a:rPr>
                  <a:t>New node</a:t>
                </a:r>
                <a:endParaRPr sz="2800" b="1" dirty="0">
                  <a:ea typeface="Amazon Ember" panose="020B0603020204020204" pitchFamily="34" charset="0"/>
                  <a:cs typeface="Amazon Ember" panose="020B0603020204020204" pitchFamily="34" charset="0"/>
                  <a:sym typeface="Trebuchet MS"/>
                </a:endParaRPr>
              </a:p>
            </p:txBody>
          </p:sp>
        </p:grpSp>
        <p:sp>
          <p:nvSpPr>
            <p:cNvPr id="112" name="Google Shape;181;p31">
              <a:extLst>
                <a:ext uri="{FF2B5EF4-FFF2-40B4-BE49-F238E27FC236}">
                  <a16:creationId xmlns:a16="http://schemas.microsoft.com/office/drawing/2014/main" id="{09363ADB-7243-13A3-0EC6-69291DA3CE18}"/>
                </a:ext>
              </a:extLst>
            </p:cNvPr>
            <p:cNvSpPr/>
            <p:nvPr/>
          </p:nvSpPr>
          <p:spPr>
            <a:xfrm rot="5400000">
              <a:off x="7908268" y="2640822"/>
              <a:ext cx="371501" cy="74350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113" name="Group 112">
            <a:extLst>
              <a:ext uri="{FF2B5EF4-FFF2-40B4-BE49-F238E27FC236}">
                <a16:creationId xmlns:a16="http://schemas.microsoft.com/office/drawing/2014/main" id="{7C940ADE-F4C1-D612-E1ED-CA26484D739D}"/>
              </a:ext>
            </a:extLst>
          </p:cNvPr>
          <p:cNvGrpSpPr/>
          <p:nvPr/>
        </p:nvGrpSpPr>
        <p:grpSpPr>
          <a:xfrm>
            <a:off x="5313401" y="2192673"/>
            <a:ext cx="893614" cy="328158"/>
            <a:chOff x="5313401" y="2192673"/>
            <a:chExt cx="893614" cy="328158"/>
          </a:xfrm>
        </p:grpSpPr>
        <p:sp>
          <p:nvSpPr>
            <p:cNvPr id="114" name="Google Shape;186;p31">
              <a:extLst>
                <a:ext uri="{FF2B5EF4-FFF2-40B4-BE49-F238E27FC236}">
                  <a16:creationId xmlns:a16="http://schemas.microsoft.com/office/drawing/2014/main" id="{EE3C0FC6-2E03-261B-0FEE-483644FA3EA3}"/>
                </a:ext>
              </a:extLst>
            </p:cNvPr>
            <p:cNvSpPr/>
            <p:nvPr/>
          </p:nvSpPr>
          <p:spPr>
            <a:xfrm>
              <a:off x="5313401"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5" name="Google Shape;186;p31">
              <a:extLst>
                <a:ext uri="{FF2B5EF4-FFF2-40B4-BE49-F238E27FC236}">
                  <a16:creationId xmlns:a16="http://schemas.microsoft.com/office/drawing/2014/main" id="{888D5BE4-5344-582E-B4EF-8932A1642A85}"/>
                </a:ext>
              </a:extLst>
            </p:cNvPr>
            <p:cNvSpPr/>
            <p:nvPr/>
          </p:nvSpPr>
          <p:spPr>
            <a:xfrm>
              <a:off x="5481884"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6" name="Google Shape;186;p31">
              <a:extLst>
                <a:ext uri="{FF2B5EF4-FFF2-40B4-BE49-F238E27FC236}">
                  <a16:creationId xmlns:a16="http://schemas.microsoft.com/office/drawing/2014/main" id="{C0BA5202-537E-A607-A976-8B44444BD71B}"/>
                </a:ext>
              </a:extLst>
            </p:cNvPr>
            <p:cNvSpPr/>
            <p:nvPr/>
          </p:nvSpPr>
          <p:spPr>
            <a:xfrm>
              <a:off x="5313401"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7" name="Google Shape;186;p31">
              <a:extLst>
                <a:ext uri="{FF2B5EF4-FFF2-40B4-BE49-F238E27FC236}">
                  <a16:creationId xmlns:a16="http://schemas.microsoft.com/office/drawing/2014/main" id="{046B5436-8102-F50A-6014-A3617F69FF69}"/>
                </a:ext>
              </a:extLst>
            </p:cNvPr>
            <p:cNvSpPr/>
            <p:nvPr/>
          </p:nvSpPr>
          <p:spPr>
            <a:xfrm>
              <a:off x="5481884"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8" name="Google Shape;186;p31">
              <a:extLst>
                <a:ext uri="{FF2B5EF4-FFF2-40B4-BE49-F238E27FC236}">
                  <a16:creationId xmlns:a16="http://schemas.microsoft.com/office/drawing/2014/main" id="{443FB808-1B38-4014-1066-28DB0E07BED5}"/>
                </a:ext>
              </a:extLst>
            </p:cNvPr>
            <p:cNvSpPr/>
            <p:nvPr/>
          </p:nvSpPr>
          <p:spPr>
            <a:xfrm>
              <a:off x="6045709" y="2192673"/>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9" name="Google Shape;186;p31">
              <a:extLst>
                <a:ext uri="{FF2B5EF4-FFF2-40B4-BE49-F238E27FC236}">
                  <a16:creationId xmlns:a16="http://schemas.microsoft.com/office/drawing/2014/main" id="{590F7399-02E2-EA04-655E-1B5B6AEF620F}"/>
                </a:ext>
              </a:extLst>
            </p:cNvPr>
            <p:cNvSpPr/>
            <p:nvPr/>
          </p:nvSpPr>
          <p:spPr>
            <a:xfrm>
              <a:off x="5877226"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0" name="Google Shape;186;p31">
              <a:extLst>
                <a:ext uri="{FF2B5EF4-FFF2-40B4-BE49-F238E27FC236}">
                  <a16:creationId xmlns:a16="http://schemas.microsoft.com/office/drawing/2014/main" id="{E307F4C7-D34C-C876-3681-1C9B077639F4}"/>
                </a:ext>
              </a:extLst>
            </p:cNvPr>
            <p:cNvSpPr/>
            <p:nvPr/>
          </p:nvSpPr>
          <p:spPr>
            <a:xfrm>
              <a:off x="6045709"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grpSp>
        <p:nvGrpSpPr>
          <p:cNvPr id="121" name="Group 120">
            <a:extLst>
              <a:ext uri="{FF2B5EF4-FFF2-40B4-BE49-F238E27FC236}">
                <a16:creationId xmlns:a16="http://schemas.microsoft.com/office/drawing/2014/main" id="{803B02D6-5763-EB7C-6AAB-EA20C5C5CD8C}"/>
              </a:ext>
            </a:extLst>
          </p:cNvPr>
          <p:cNvGrpSpPr/>
          <p:nvPr/>
        </p:nvGrpSpPr>
        <p:grpSpPr>
          <a:xfrm>
            <a:off x="7746070" y="2848490"/>
            <a:ext cx="675606" cy="328158"/>
            <a:chOff x="5313401" y="2192673"/>
            <a:chExt cx="675606" cy="328158"/>
          </a:xfrm>
        </p:grpSpPr>
        <p:sp>
          <p:nvSpPr>
            <p:cNvPr id="122" name="Google Shape;186;p31">
              <a:extLst>
                <a:ext uri="{FF2B5EF4-FFF2-40B4-BE49-F238E27FC236}">
                  <a16:creationId xmlns:a16="http://schemas.microsoft.com/office/drawing/2014/main" id="{8143658E-4D70-CECB-6EF4-8A0DCE82483B}"/>
                </a:ext>
              </a:extLst>
            </p:cNvPr>
            <p:cNvSpPr/>
            <p:nvPr/>
          </p:nvSpPr>
          <p:spPr>
            <a:xfrm>
              <a:off x="5313401"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3" name="Google Shape;186;p31">
              <a:extLst>
                <a:ext uri="{FF2B5EF4-FFF2-40B4-BE49-F238E27FC236}">
                  <a16:creationId xmlns:a16="http://schemas.microsoft.com/office/drawing/2014/main" id="{A64DDECD-DF99-464E-8B08-D79E0DBE9CB6}"/>
                </a:ext>
              </a:extLst>
            </p:cNvPr>
            <p:cNvSpPr/>
            <p:nvPr/>
          </p:nvSpPr>
          <p:spPr>
            <a:xfrm>
              <a:off x="5481884"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4" name="Google Shape;186;p31">
              <a:extLst>
                <a:ext uri="{FF2B5EF4-FFF2-40B4-BE49-F238E27FC236}">
                  <a16:creationId xmlns:a16="http://schemas.microsoft.com/office/drawing/2014/main" id="{0D093224-A646-8024-2055-3462F5C6ED1A}"/>
                </a:ext>
              </a:extLst>
            </p:cNvPr>
            <p:cNvSpPr/>
            <p:nvPr/>
          </p:nvSpPr>
          <p:spPr>
            <a:xfrm>
              <a:off x="5313401"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5" name="Google Shape;186;p31">
              <a:extLst>
                <a:ext uri="{FF2B5EF4-FFF2-40B4-BE49-F238E27FC236}">
                  <a16:creationId xmlns:a16="http://schemas.microsoft.com/office/drawing/2014/main" id="{D5F113A5-6E3D-D806-0F7A-E1798A7C5BC7}"/>
                </a:ext>
              </a:extLst>
            </p:cNvPr>
            <p:cNvSpPr/>
            <p:nvPr/>
          </p:nvSpPr>
          <p:spPr>
            <a:xfrm>
              <a:off x="5481884"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6" name="Google Shape;186;p31">
              <a:extLst>
                <a:ext uri="{FF2B5EF4-FFF2-40B4-BE49-F238E27FC236}">
                  <a16:creationId xmlns:a16="http://schemas.microsoft.com/office/drawing/2014/main" id="{B260E8D7-75C8-C234-6539-9E102B40A797}"/>
                </a:ext>
              </a:extLst>
            </p:cNvPr>
            <p:cNvSpPr/>
            <p:nvPr/>
          </p:nvSpPr>
          <p:spPr>
            <a:xfrm>
              <a:off x="5827701" y="2192673"/>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7" name="Google Shape;186;p31">
              <a:extLst>
                <a:ext uri="{FF2B5EF4-FFF2-40B4-BE49-F238E27FC236}">
                  <a16:creationId xmlns:a16="http://schemas.microsoft.com/office/drawing/2014/main" id="{73E2126B-9B3D-E0E9-53B0-78B481388495}"/>
                </a:ext>
              </a:extLst>
            </p:cNvPr>
            <p:cNvSpPr/>
            <p:nvPr/>
          </p:nvSpPr>
          <p:spPr>
            <a:xfrm>
              <a:off x="5659218"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04" name="Google Shape;186;p31">
              <a:extLst>
                <a:ext uri="{FF2B5EF4-FFF2-40B4-BE49-F238E27FC236}">
                  <a16:creationId xmlns:a16="http://schemas.microsoft.com/office/drawing/2014/main" id="{3904CE77-8CC9-F186-BB1E-724E146C3F11}"/>
                </a:ext>
              </a:extLst>
            </p:cNvPr>
            <p:cNvSpPr/>
            <p:nvPr/>
          </p:nvSpPr>
          <p:spPr>
            <a:xfrm>
              <a:off x="5827701"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sp>
        <p:nvSpPr>
          <p:cNvPr id="9" name="Google Shape;228;p31">
            <a:extLst>
              <a:ext uri="{FF2B5EF4-FFF2-40B4-BE49-F238E27FC236}">
                <a16:creationId xmlns:a16="http://schemas.microsoft.com/office/drawing/2014/main" id="{7AF21EA7-DAD7-6615-2407-CDFE5B4B131F}"/>
              </a:ext>
            </a:extLst>
          </p:cNvPr>
          <p:cNvSpPr txBox="1"/>
          <p:nvPr/>
        </p:nvSpPr>
        <p:spPr>
          <a:xfrm>
            <a:off x="609600" y="1491057"/>
            <a:ext cx="5966457" cy="461641"/>
          </a:xfrm>
          <a:prstGeom prst="rect">
            <a:avLst/>
          </a:prstGeom>
          <a:noFill/>
          <a:ln>
            <a:noFill/>
          </a:ln>
        </p:spPr>
        <p:txBody>
          <a:bodyPr spcFirstLastPara="1" wrap="square" lIns="0" tIns="76188" rIns="76188" bIns="76188" anchor="t" anchorCtr="0">
            <a:spAutoFit/>
          </a:bodyPr>
          <a:lstStyle/>
          <a:p>
            <a:pPr defTabSz="609576"/>
            <a:r>
              <a:rPr lang="en-US" sz="2000" b="1" dirty="0">
                <a:ea typeface="Amazon Ember" panose="020B0603020204020204" pitchFamily="34" charset="0"/>
                <a:cs typeface="Amazon Ember" panose="020B0603020204020204" pitchFamily="34" charset="0"/>
                <a:sym typeface="Trebuchet MS"/>
              </a:rPr>
              <a:t>HPA &gt;&gt; </a:t>
            </a:r>
            <a:r>
              <a:rPr lang="en-US" sz="2000" dirty="0">
                <a:ea typeface="Amazon Ember" panose="020B0603020204020204" pitchFamily="34" charset="0"/>
                <a:cs typeface="Amazon Ember" panose="020B0603020204020204" pitchFamily="34" charset="0"/>
                <a:sym typeface="Trebuchet MS"/>
              </a:rPr>
              <a:t>Pending pods</a:t>
            </a:r>
          </a:p>
        </p:txBody>
      </p:sp>
      <p:sp>
        <p:nvSpPr>
          <p:cNvPr id="12" name="TextBox 11">
            <a:extLst>
              <a:ext uri="{FF2B5EF4-FFF2-40B4-BE49-F238E27FC236}">
                <a16:creationId xmlns:a16="http://schemas.microsoft.com/office/drawing/2014/main" id="{E11F7986-E258-BA0C-E77C-195BEA873BAE}"/>
              </a:ext>
            </a:extLst>
          </p:cNvPr>
          <p:cNvSpPr txBox="1"/>
          <p:nvPr/>
        </p:nvSpPr>
        <p:spPr>
          <a:xfrm>
            <a:off x="548345" y="2137615"/>
            <a:ext cx="2383503" cy="535531"/>
          </a:xfrm>
          <a:prstGeom prst="rect">
            <a:avLst/>
          </a:prstGeom>
          <a:noFill/>
        </p:spPr>
        <p:txBody>
          <a:bodyPr wrap="square">
            <a:spAutoFit/>
          </a:bodyPr>
          <a:lstStyle>
            <a:defPPr>
              <a:defRPr lang="en-US"/>
            </a:defPPr>
            <a:lvl1pPr defTabSz="609576">
              <a:defRPr sz="2880">
                <a:solidFill>
                  <a:srgbClr val="FFFFFF"/>
                </a:solidFill>
                <a:latin typeface="Amazon Ember"/>
              </a:defRPr>
            </a:lvl1pPr>
          </a:lstStyle>
          <a:p>
            <a:r>
              <a:rPr lang="en-US" dirty="0">
                <a:solidFill>
                  <a:schemeClr val="tx1"/>
                </a:solidFill>
                <a:latin typeface="+mn-lt"/>
              </a:rPr>
              <a:t>Kubernetes</a:t>
            </a:r>
          </a:p>
        </p:txBody>
      </p:sp>
    </p:spTree>
    <p:extLst>
      <p:ext uri="{BB962C8B-B14F-4D97-AF65-F5344CB8AC3E}">
        <p14:creationId xmlns:p14="http://schemas.microsoft.com/office/powerpoint/2010/main" val="424196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5"/>
                                        </p:tgtEl>
                                        <p:attrNameLst>
                                          <p:attrName>style.visibility</p:attrName>
                                        </p:attrNameLst>
                                      </p:cBhvr>
                                      <p:to>
                                        <p:strVal val="visible"/>
                                      </p:to>
                                    </p:set>
                                    <p:animEffect transition="in" filter="fade">
                                      <p:cBhvr>
                                        <p:cTn id="7" dur="500"/>
                                        <p:tgtEl>
                                          <p:spTgt spid="7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par>
                                <p:cTn id="13" presetID="10" presetClass="exit" presetSubtype="0" fill="hold" nodeType="withEffect">
                                  <p:stCondLst>
                                    <p:cond delay="0"/>
                                  </p:stCondLst>
                                  <p:childTnLst>
                                    <p:animEffect transition="out" filter="fade">
                                      <p:cBhvr>
                                        <p:cTn id="14" dur="500"/>
                                        <p:tgtEl>
                                          <p:spTgt spid="113"/>
                                        </p:tgtEl>
                                      </p:cBhvr>
                                    </p:animEffect>
                                    <p:set>
                                      <p:cBhvr>
                                        <p:cTn id="15" dur="1" fill="hold">
                                          <p:stCondLst>
                                            <p:cond delay="49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E69F4A-DC7E-DD50-F8F2-2EFD8A9805F1}"/>
              </a:ext>
            </a:extLst>
          </p:cNvPr>
          <p:cNvSpPr/>
          <p:nvPr/>
        </p:nvSpPr>
        <p:spPr>
          <a:xfrm>
            <a:off x="4305300" y="0"/>
            <a:ext cx="7886700" cy="6858000"/>
          </a:xfrm>
          <a:prstGeom prst="rect">
            <a:avLst/>
          </a:prstGeom>
          <a:gradFill flip="none" rotWithShape="1">
            <a:gsLst>
              <a:gs pos="0">
                <a:schemeClr val="accent1">
                  <a:lumMod val="50000"/>
                </a:schemeClr>
              </a:gs>
              <a:gs pos="51000">
                <a:srgbClr val="00B0F0"/>
              </a:gs>
              <a:gs pos="98000">
                <a:schemeClr val="accent5"/>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1989513-AB26-BE4C-A6B7-8BC69F60D273}"/>
              </a:ext>
            </a:extLst>
          </p:cNvPr>
          <p:cNvSpPr>
            <a:spLocks noGrp="1"/>
          </p:cNvSpPr>
          <p:nvPr>
            <p:ph type="title"/>
          </p:nvPr>
        </p:nvSpPr>
        <p:spPr/>
        <p:txBody>
          <a:bodyPr/>
          <a:lstStyle/>
          <a:p>
            <a:r>
              <a:rPr lang="en-US" dirty="0" err="1">
                <a:solidFill>
                  <a:schemeClr val="tx1"/>
                </a:solidFill>
              </a:rPr>
              <a:t>Karpenter</a:t>
            </a:r>
            <a:endParaRPr lang="en-US" dirty="0">
              <a:solidFill>
                <a:schemeClr val="tx1"/>
              </a:solidFill>
            </a:endParaRPr>
          </a:p>
        </p:txBody>
      </p:sp>
      <p:sp>
        <p:nvSpPr>
          <p:cNvPr id="3" name="Text Placeholder 2">
            <a:extLst>
              <a:ext uri="{FF2B5EF4-FFF2-40B4-BE49-F238E27FC236}">
                <a16:creationId xmlns:a16="http://schemas.microsoft.com/office/drawing/2014/main" id="{E124D37A-3B2C-273F-D512-09E8ED035A87}"/>
              </a:ext>
            </a:extLst>
          </p:cNvPr>
          <p:cNvSpPr>
            <a:spLocks noGrp="1"/>
          </p:cNvSpPr>
          <p:nvPr>
            <p:ph type="body" sz="quarter" idx="10"/>
          </p:nvPr>
        </p:nvSpPr>
        <p:spPr/>
        <p:txBody>
          <a:bodyPr/>
          <a:lstStyle/>
          <a:p>
            <a:r>
              <a:rPr lang="en-US" dirty="0">
                <a:latin typeface="+mn-lt"/>
              </a:rPr>
              <a:t>Node provisioning</a:t>
            </a:r>
          </a:p>
        </p:txBody>
      </p:sp>
      <p:sp>
        <p:nvSpPr>
          <p:cNvPr id="5" name="Rectangle 4">
            <a:extLst>
              <a:ext uri="{FF2B5EF4-FFF2-40B4-BE49-F238E27FC236}">
                <a16:creationId xmlns:a16="http://schemas.microsoft.com/office/drawing/2014/main" id="{9B607249-9CDA-4782-A10A-67A93486FF33}"/>
              </a:ext>
            </a:extLst>
          </p:cNvPr>
          <p:cNvSpPr/>
          <p:nvPr/>
        </p:nvSpPr>
        <p:spPr>
          <a:xfrm>
            <a:off x="252948" y="1930040"/>
            <a:ext cx="3543300" cy="3016210"/>
          </a:xfrm>
          <a:prstGeom prst="rect">
            <a:avLst/>
          </a:prstGeom>
        </p:spPr>
        <p:txBody>
          <a:bodyPr wrap="square">
            <a:spAutoFit/>
          </a:bodyPr>
          <a:lstStyle/>
          <a:p>
            <a:pPr marL="285739" indent="-285739" defTabSz="609576">
              <a:spcAft>
                <a:spcPts val="1200"/>
              </a:spcAft>
              <a:buClr>
                <a:schemeClr val="tx1"/>
              </a:buClr>
              <a:buFont typeface="Arial" panose="020B0604020202020204" pitchFamily="34" charset="0"/>
              <a:buChar char="•"/>
            </a:pPr>
            <a:r>
              <a:rPr lang="en-US" dirty="0"/>
              <a:t>Kube Scheduler gets the first crack at scheduling pending pods. Tries to schedule on existing capacity</a:t>
            </a:r>
          </a:p>
          <a:p>
            <a:pPr marL="285739" indent="-285739" defTabSz="609576">
              <a:spcAft>
                <a:spcPts val="1200"/>
              </a:spcAft>
              <a:buClr>
                <a:schemeClr val="tx1"/>
              </a:buClr>
              <a:buFont typeface="Arial" panose="020B0604020202020204" pitchFamily="34" charset="0"/>
              <a:buChar char="•"/>
            </a:pPr>
            <a:r>
              <a:rPr lang="en-US" dirty="0"/>
              <a:t>Karpenter observes aggregate resource </a:t>
            </a:r>
            <a:br>
              <a:rPr lang="en-US" dirty="0"/>
            </a:br>
            <a:r>
              <a:rPr lang="en-US" dirty="0"/>
              <a:t>requests of </a:t>
            </a:r>
            <a:r>
              <a:rPr lang="en-US" dirty="0">
                <a:solidFill>
                  <a:srgbClr val="FF9900"/>
                </a:solidFill>
              </a:rPr>
              <a:t>unschedulable pods set</a:t>
            </a:r>
            <a:r>
              <a:rPr lang="en-US" dirty="0"/>
              <a:t> by kube scheduler) to make decisions on what instances to launch</a:t>
            </a:r>
          </a:p>
        </p:txBody>
      </p:sp>
      <p:pic>
        <p:nvPicPr>
          <p:cNvPr id="1026" name="Picture 2" descr="https://d2908q01vomqb2.cloudfront.net/da4b9237bacccdf19c0760cab7aec4a8359010b0/2021/11/23/2021-karpenter-diagram.png">
            <a:extLst>
              <a:ext uri="{FF2B5EF4-FFF2-40B4-BE49-F238E27FC236}">
                <a16:creationId xmlns:a16="http://schemas.microsoft.com/office/drawing/2014/main" id="{419443FE-5B35-4DDC-9E00-CA5310DD0F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504"/>
          <a:stretch/>
        </p:blipFill>
        <p:spPr bwMode="auto">
          <a:xfrm>
            <a:off x="6551224" y="1930040"/>
            <a:ext cx="3616178" cy="2857500"/>
          </a:xfrm>
          <a:prstGeom prst="roundRect">
            <a:avLst>
              <a:gd name="adj" fmla="val 3720"/>
            </a:avLst>
          </a:prstGeom>
          <a:effectLst>
            <a:outerShdw blurRad="2921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42" presetClass="path" presetSubtype="0" decel="100000" fill="hold" nodeType="withEffect">
                                  <p:stCondLst>
                                    <p:cond delay="0"/>
                                  </p:stCondLst>
                                  <p:childTnLst>
                                    <p:animMotion origin="layout" path="M 2.91667E-6 -4.81481E-6 L 2.91667E-6 0.04352 " pathEditMode="relative" rAng="0" ptsTypes="AA">
                                      <p:cBhvr>
                                        <p:cTn id="9" dur="600" spd="-100000" fill="hold"/>
                                        <p:tgtEl>
                                          <p:spTgt spid="1026"/>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itle 2">
            <a:extLst>
              <a:ext uri="{FF2B5EF4-FFF2-40B4-BE49-F238E27FC236}">
                <a16:creationId xmlns:a16="http://schemas.microsoft.com/office/drawing/2014/main" id="{00F194EE-9320-E741-B2AC-130BAB29348D}"/>
              </a:ext>
            </a:extLst>
          </p:cNvPr>
          <p:cNvSpPr>
            <a:spLocks noGrp="1"/>
          </p:cNvSpPr>
          <p:nvPr>
            <p:ph type="title"/>
          </p:nvPr>
        </p:nvSpPr>
        <p:spPr/>
        <p:txBody>
          <a:bodyPr/>
          <a:lstStyle/>
          <a:p>
            <a:r>
              <a:rPr lang="en-US" dirty="0" err="1"/>
              <a:t>Karpenter</a:t>
            </a:r>
            <a:r>
              <a:rPr lang="en-US" dirty="0"/>
              <a:t> Scale-In </a:t>
            </a:r>
          </a:p>
        </p:txBody>
      </p:sp>
      <p:grpSp>
        <p:nvGrpSpPr>
          <p:cNvPr id="6" name="Group 5">
            <a:extLst>
              <a:ext uri="{FF2B5EF4-FFF2-40B4-BE49-F238E27FC236}">
                <a16:creationId xmlns:a16="http://schemas.microsoft.com/office/drawing/2014/main" id="{677DA8C8-38A3-3B22-AAB2-FF1E150DF93E}"/>
              </a:ext>
            </a:extLst>
          </p:cNvPr>
          <p:cNvGrpSpPr/>
          <p:nvPr/>
        </p:nvGrpSpPr>
        <p:grpSpPr>
          <a:xfrm>
            <a:off x="5193433" y="3720507"/>
            <a:ext cx="835482" cy="422099"/>
            <a:chOff x="5957888" y="3895728"/>
            <a:chExt cx="835482" cy="422099"/>
          </a:xfrm>
        </p:grpSpPr>
        <p:sp>
          <p:nvSpPr>
            <p:cNvPr id="7" name="Google Shape;181;p31">
              <a:extLst>
                <a:ext uri="{FF2B5EF4-FFF2-40B4-BE49-F238E27FC236}">
                  <a16:creationId xmlns:a16="http://schemas.microsoft.com/office/drawing/2014/main" id="{7655F1A4-D161-2787-1A4E-9EA60988231A}"/>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9" name="Google Shape;182;p31">
              <a:extLst>
                <a:ext uri="{FF2B5EF4-FFF2-40B4-BE49-F238E27FC236}">
                  <a16:creationId xmlns:a16="http://schemas.microsoft.com/office/drawing/2014/main" id="{D96C2C0D-AEA8-1A97-9058-5E757B2C91A9}"/>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 name="Google Shape;183;p31">
              <a:extLst>
                <a:ext uri="{FF2B5EF4-FFF2-40B4-BE49-F238E27FC236}">
                  <a16:creationId xmlns:a16="http://schemas.microsoft.com/office/drawing/2014/main" id="{0453F107-C2DA-3FD2-3E64-86E674563C2C}"/>
                </a:ext>
              </a:extLst>
            </p:cNvPr>
            <p:cNvSpPr>
              <a:spLocks/>
            </p:cNvSpPr>
            <p:nvPr/>
          </p:nvSpPr>
          <p:spPr>
            <a:xfrm>
              <a:off x="6185357"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 name="Google Shape;184;p31">
              <a:extLst>
                <a:ext uri="{FF2B5EF4-FFF2-40B4-BE49-F238E27FC236}">
                  <a16:creationId xmlns:a16="http://schemas.microsoft.com/office/drawing/2014/main" id="{5E7DE63C-4D1D-7945-0AC8-8919C64F8289}"/>
                </a:ext>
              </a:extLst>
            </p:cNvPr>
            <p:cNvSpPr>
              <a:spLocks/>
            </p:cNvSpPr>
            <p:nvPr/>
          </p:nvSpPr>
          <p:spPr>
            <a:xfrm>
              <a:off x="6390881"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2" name="Google Shape;185;p31">
              <a:extLst>
                <a:ext uri="{FF2B5EF4-FFF2-40B4-BE49-F238E27FC236}">
                  <a16:creationId xmlns:a16="http://schemas.microsoft.com/office/drawing/2014/main" id="{025CA853-E53F-705B-93AD-1FA29C17B044}"/>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3" name="Google Shape;186;p31">
              <a:extLst>
                <a:ext uri="{FF2B5EF4-FFF2-40B4-BE49-F238E27FC236}">
                  <a16:creationId xmlns:a16="http://schemas.microsoft.com/office/drawing/2014/main" id="{FEE51669-9B17-011B-E9DC-D78D1ECD36BF}"/>
                </a:ext>
              </a:extLst>
            </p:cNvPr>
            <p:cNvSpPr>
              <a:spLocks/>
            </p:cNvSpPr>
            <p:nvPr/>
          </p:nvSpPr>
          <p:spPr>
            <a:xfrm>
              <a:off x="6390881"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4" name="Google Shape;187;p31">
              <a:extLst>
                <a:ext uri="{FF2B5EF4-FFF2-40B4-BE49-F238E27FC236}">
                  <a16:creationId xmlns:a16="http://schemas.microsoft.com/office/drawing/2014/main" id="{ED4B53F4-8801-6413-3CB6-E69CE4A5F103}"/>
                </a:ext>
              </a:extLst>
            </p:cNvPr>
            <p:cNvSpPr>
              <a:spLocks/>
            </p:cNvSpPr>
            <p:nvPr/>
          </p:nvSpPr>
          <p:spPr>
            <a:xfrm>
              <a:off x="6594572"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sp>
        <p:nvSpPr>
          <p:cNvPr id="15" name="Google Shape;228;p31">
            <a:extLst>
              <a:ext uri="{FF2B5EF4-FFF2-40B4-BE49-F238E27FC236}">
                <a16:creationId xmlns:a16="http://schemas.microsoft.com/office/drawing/2014/main" id="{96BB9D3D-8173-0B3F-50E8-51E5183F194A}"/>
              </a:ext>
            </a:extLst>
          </p:cNvPr>
          <p:cNvSpPr txBox="1"/>
          <p:nvPr/>
        </p:nvSpPr>
        <p:spPr>
          <a:xfrm>
            <a:off x="1740097" y="2828741"/>
            <a:ext cx="3099662" cy="1261860"/>
          </a:xfrm>
          <a:prstGeom prst="rect">
            <a:avLst/>
          </a:prstGeom>
          <a:noFill/>
          <a:ln>
            <a:noFill/>
          </a:ln>
        </p:spPr>
        <p:txBody>
          <a:bodyPr spcFirstLastPara="1" wrap="square" lIns="76188" tIns="76188" rIns="76188" bIns="76188" anchor="t" anchorCtr="0">
            <a:spAutoFit/>
          </a:bodyPr>
          <a:lstStyle/>
          <a:p>
            <a:pPr defTabSz="609576"/>
            <a:r>
              <a:rPr lang="en-US" b="1" dirty="0">
                <a:ea typeface="Amazon Ember" panose="020B0603020204020204" pitchFamily="34" charset="0"/>
                <a:cs typeface="Amazon Ember" panose="020B0603020204020204" pitchFamily="34" charset="0"/>
                <a:sym typeface="Trebuchet MS"/>
              </a:rPr>
              <a:t>Consolidation actively seeks out opportunities to make the cluster more cost efficient</a:t>
            </a:r>
          </a:p>
        </p:txBody>
      </p:sp>
      <p:sp>
        <p:nvSpPr>
          <p:cNvPr id="16" name="Google Shape;228;p31">
            <a:extLst>
              <a:ext uri="{FF2B5EF4-FFF2-40B4-BE49-F238E27FC236}">
                <a16:creationId xmlns:a16="http://schemas.microsoft.com/office/drawing/2014/main" id="{DDB0371D-B3ED-D835-CA29-E39221AEC016}"/>
              </a:ext>
            </a:extLst>
          </p:cNvPr>
          <p:cNvSpPr txBox="1"/>
          <p:nvPr/>
        </p:nvSpPr>
        <p:spPr>
          <a:xfrm>
            <a:off x="609600" y="1491057"/>
            <a:ext cx="5966457" cy="461641"/>
          </a:xfrm>
          <a:prstGeom prst="rect">
            <a:avLst/>
          </a:prstGeom>
          <a:noFill/>
          <a:ln>
            <a:noFill/>
          </a:ln>
        </p:spPr>
        <p:txBody>
          <a:bodyPr spcFirstLastPara="1" wrap="square" lIns="0" tIns="76188" rIns="76188" bIns="76188" anchor="t" anchorCtr="0">
            <a:spAutoFit/>
          </a:bodyPr>
          <a:lstStyle/>
          <a:p>
            <a:pPr defTabSz="609576"/>
            <a:r>
              <a:rPr lang="en-US" sz="2000" b="1" dirty="0">
                <a:ea typeface="Amazon Ember" panose="020B0603020204020204" pitchFamily="34" charset="0"/>
                <a:cs typeface="Amazon Ember" panose="020B0603020204020204" pitchFamily="34" charset="0"/>
                <a:sym typeface="Trebuchet MS"/>
              </a:rPr>
              <a:t>HPA &lt;&lt; </a:t>
            </a:r>
            <a:r>
              <a:rPr lang="en-US" sz="2000" dirty="0">
                <a:ea typeface="Amazon Ember" panose="020B0603020204020204" pitchFamily="34" charset="0"/>
                <a:cs typeface="Amazon Ember" panose="020B0603020204020204" pitchFamily="34" charset="0"/>
                <a:sym typeface="Trebuchet MS"/>
              </a:rPr>
              <a:t>Pending pods</a:t>
            </a:r>
          </a:p>
        </p:txBody>
      </p:sp>
      <p:sp>
        <p:nvSpPr>
          <p:cNvPr id="18" name="TextBox 17">
            <a:extLst>
              <a:ext uri="{FF2B5EF4-FFF2-40B4-BE49-F238E27FC236}">
                <a16:creationId xmlns:a16="http://schemas.microsoft.com/office/drawing/2014/main" id="{0E5BE3C1-2AEE-91F9-F596-9DDD7D0FE382}"/>
              </a:ext>
            </a:extLst>
          </p:cNvPr>
          <p:cNvSpPr txBox="1"/>
          <p:nvPr/>
        </p:nvSpPr>
        <p:spPr>
          <a:xfrm>
            <a:off x="548345" y="2137615"/>
            <a:ext cx="2383503" cy="535531"/>
          </a:xfrm>
          <a:prstGeom prst="rect">
            <a:avLst/>
          </a:prstGeom>
          <a:noFill/>
        </p:spPr>
        <p:txBody>
          <a:bodyPr wrap="square">
            <a:spAutoFit/>
          </a:bodyPr>
          <a:lstStyle>
            <a:defPPr>
              <a:defRPr lang="en-US"/>
            </a:defPPr>
            <a:lvl1pPr defTabSz="609576">
              <a:defRPr sz="2880">
                <a:solidFill>
                  <a:srgbClr val="FFFFFF"/>
                </a:solidFill>
                <a:latin typeface="Amazon Ember"/>
              </a:defRPr>
            </a:lvl1pPr>
          </a:lstStyle>
          <a:p>
            <a:r>
              <a:rPr lang="en-US" dirty="0" err="1">
                <a:solidFill>
                  <a:schemeClr val="tx1"/>
                </a:solidFill>
                <a:latin typeface="+mn-lt"/>
              </a:rPr>
              <a:t>Karpenter</a:t>
            </a:r>
            <a:r>
              <a:rPr lang="en-US" dirty="0">
                <a:solidFill>
                  <a:schemeClr val="tx1"/>
                </a:solidFill>
                <a:latin typeface="+mn-lt"/>
              </a:rPr>
              <a:t> </a:t>
            </a:r>
          </a:p>
        </p:txBody>
      </p:sp>
      <p:sp>
        <p:nvSpPr>
          <p:cNvPr id="19" name="Content Placeholder 2">
            <a:extLst>
              <a:ext uri="{FF2B5EF4-FFF2-40B4-BE49-F238E27FC236}">
                <a16:creationId xmlns:a16="http://schemas.microsoft.com/office/drawing/2014/main" id="{3708A6A8-8525-B1A9-4268-C13BA09B3990}"/>
              </a:ext>
            </a:extLst>
          </p:cNvPr>
          <p:cNvSpPr txBox="1">
            <a:spLocks/>
          </p:cNvSpPr>
          <p:nvPr/>
        </p:nvSpPr>
        <p:spPr>
          <a:xfrm>
            <a:off x="388604" y="4433044"/>
            <a:ext cx="7546762" cy="156100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761970">
              <a:spcAft>
                <a:spcPts val="1000"/>
              </a:spcAft>
              <a:buNone/>
            </a:pPr>
            <a:r>
              <a:rPr lang="en-US" b="1" dirty="0"/>
              <a:t>Terminations</a:t>
            </a:r>
          </a:p>
          <a:p>
            <a:pPr marL="166682" indent="-166682" defTabSz="761970">
              <a:spcAft>
                <a:spcPts val="1000"/>
              </a:spcAft>
              <a:buSzPct val="100000"/>
            </a:pPr>
            <a:r>
              <a:rPr lang="en-US" sz="1600" dirty="0"/>
              <a:t>Replace underutilized nodes with more efficient compute</a:t>
            </a:r>
          </a:p>
          <a:p>
            <a:pPr marL="166682" indent="-166682" defTabSz="761970">
              <a:spcAft>
                <a:spcPts val="1000"/>
              </a:spcAft>
              <a:buSzPct val="100000"/>
            </a:pPr>
            <a:r>
              <a:rPr lang="en-US" sz="1600" dirty="0"/>
              <a:t>Node Expiration TTL</a:t>
            </a:r>
          </a:p>
          <a:p>
            <a:pPr marL="166682" indent="-166682" defTabSz="761970">
              <a:spcAft>
                <a:spcPts val="1000"/>
              </a:spcAft>
              <a:buSzPct val="100000"/>
            </a:pPr>
            <a:r>
              <a:rPr lang="en-US" sz="1600" dirty="0" err="1"/>
              <a:t>kubectl</a:t>
            </a:r>
            <a:r>
              <a:rPr lang="en-US" sz="1600" dirty="0"/>
              <a:t> delete node with graceful draining</a:t>
            </a:r>
          </a:p>
        </p:txBody>
      </p:sp>
      <p:sp>
        <p:nvSpPr>
          <p:cNvPr id="20" name="Google Shape;188;p31">
            <a:extLst>
              <a:ext uri="{FF2B5EF4-FFF2-40B4-BE49-F238E27FC236}">
                <a16:creationId xmlns:a16="http://schemas.microsoft.com/office/drawing/2014/main" id="{5B4F000F-2219-E52B-61CA-4F743C249F84}"/>
              </a:ext>
            </a:extLst>
          </p:cNvPr>
          <p:cNvSpPr/>
          <p:nvPr/>
        </p:nvSpPr>
        <p:spPr>
          <a:xfrm>
            <a:off x="529267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1" name="Google Shape;186;p31">
            <a:extLst>
              <a:ext uri="{FF2B5EF4-FFF2-40B4-BE49-F238E27FC236}">
                <a16:creationId xmlns:a16="http://schemas.microsoft.com/office/drawing/2014/main" id="{079B6B38-969B-17FA-045C-B463901C886D}"/>
              </a:ext>
            </a:extLst>
          </p:cNvPr>
          <p:cNvSpPr/>
          <p:nvPr/>
        </p:nvSpPr>
        <p:spPr>
          <a:xfrm>
            <a:off x="5313401"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2" name="Google Shape;186;p31">
            <a:extLst>
              <a:ext uri="{FF2B5EF4-FFF2-40B4-BE49-F238E27FC236}">
                <a16:creationId xmlns:a16="http://schemas.microsoft.com/office/drawing/2014/main" id="{803B354B-27CD-8719-C680-962582C272EB}"/>
              </a:ext>
            </a:extLst>
          </p:cNvPr>
          <p:cNvSpPr/>
          <p:nvPr/>
        </p:nvSpPr>
        <p:spPr>
          <a:xfrm>
            <a:off x="5481884"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3" name="Google Shape;186;p31">
            <a:extLst>
              <a:ext uri="{FF2B5EF4-FFF2-40B4-BE49-F238E27FC236}">
                <a16:creationId xmlns:a16="http://schemas.microsoft.com/office/drawing/2014/main" id="{5CA4D173-0BA2-921B-5522-D67217D6C197}"/>
              </a:ext>
            </a:extLst>
          </p:cNvPr>
          <p:cNvSpPr/>
          <p:nvPr/>
        </p:nvSpPr>
        <p:spPr>
          <a:xfrm>
            <a:off x="5313401"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4" name="Google Shape;186;p31">
            <a:extLst>
              <a:ext uri="{FF2B5EF4-FFF2-40B4-BE49-F238E27FC236}">
                <a16:creationId xmlns:a16="http://schemas.microsoft.com/office/drawing/2014/main" id="{3055EB36-DBA4-6226-CD5D-629961EDFD17}"/>
              </a:ext>
            </a:extLst>
          </p:cNvPr>
          <p:cNvSpPr/>
          <p:nvPr/>
        </p:nvSpPr>
        <p:spPr>
          <a:xfrm>
            <a:off x="5481884"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5" name="Google Shape;188;p31">
            <a:extLst>
              <a:ext uri="{FF2B5EF4-FFF2-40B4-BE49-F238E27FC236}">
                <a16:creationId xmlns:a16="http://schemas.microsoft.com/office/drawing/2014/main" id="{DDF5F88D-C8CF-0C5F-B142-EACEA0A6E93A}"/>
              </a:ext>
            </a:extLst>
          </p:cNvPr>
          <p:cNvSpPr/>
          <p:nvPr/>
        </p:nvSpPr>
        <p:spPr>
          <a:xfrm>
            <a:off x="585814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6" name="Google Shape;186;p31">
            <a:extLst>
              <a:ext uri="{FF2B5EF4-FFF2-40B4-BE49-F238E27FC236}">
                <a16:creationId xmlns:a16="http://schemas.microsoft.com/office/drawing/2014/main" id="{0E00B191-0FA5-DBC3-79C5-7D2BD37BC072}"/>
              </a:ext>
            </a:extLst>
          </p:cNvPr>
          <p:cNvSpPr/>
          <p:nvPr/>
        </p:nvSpPr>
        <p:spPr>
          <a:xfrm>
            <a:off x="604735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7" name="Google Shape;186;p31">
            <a:extLst>
              <a:ext uri="{FF2B5EF4-FFF2-40B4-BE49-F238E27FC236}">
                <a16:creationId xmlns:a16="http://schemas.microsoft.com/office/drawing/2014/main" id="{B25FB6A1-E5EC-3BBB-A887-24616722A3F2}"/>
              </a:ext>
            </a:extLst>
          </p:cNvPr>
          <p:cNvSpPr/>
          <p:nvPr/>
        </p:nvSpPr>
        <p:spPr>
          <a:xfrm>
            <a:off x="587887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8" name="Google Shape;186;p31">
            <a:extLst>
              <a:ext uri="{FF2B5EF4-FFF2-40B4-BE49-F238E27FC236}">
                <a16:creationId xmlns:a16="http://schemas.microsoft.com/office/drawing/2014/main" id="{777CB366-8766-D6B6-977F-6904E86792FF}"/>
              </a:ext>
            </a:extLst>
          </p:cNvPr>
          <p:cNvSpPr/>
          <p:nvPr/>
        </p:nvSpPr>
        <p:spPr>
          <a:xfrm>
            <a:off x="604735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9" name="Google Shape;188;p31">
            <a:extLst>
              <a:ext uri="{FF2B5EF4-FFF2-40B4-BE49-F238E27FC236}">
                <a16:creationId xmlns:a16="http://schemas.microsoft.com/office/drawing/2014/main" id="{E26D413F-C641-13AB-A793-A5D649BC529A}"/>
              </a:ext>
            </a:extLst>
          </p:cNvPr>
          <p:cNvSpPr/>
          <p:nvPr/>
        </p:nvSpPr>
        <p:spPr>
          <a:xfrm>
            <a:off x="642361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0" name="Google Shape;186;p31">
            <a:extLst>
              <a:ext uri="{FF2B5EF4-FFF2-40B4-BE49-F238E27FC236}">
                <a16:creationId xmlns:a16="http://schemas.microsoft.com/office/drawing/2014/main" id="{F808F03A-55C2-CADB-5676-74CFD59C773C}"/>
              </a:ext>
            </a:extLst>
          </p:cNvPr>
          <p:cNvSpPr/>
          <p:nvPr/>
        </p:nvSpPr>
        <p:spPr>
          <a:xfrm>
            <a:off x="661282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1" name="Google Shape;186;p31">
            <a:extLst>
              <a:ext uri="{FF2B5EF4-FFF2-40B4-BE49-F238E27FC236}">
                <a16:creationId xmlns:a16="http://schemas.microsoft.com/office/drawing/2014/main" id="{544567C3-EDDE-6F79-B8D2-DBC81BC4355B}"/>
              </a:ext>
            </a:extLst>
          </p:cNvPr>
          <p:cNvSpPr/>
          <p:nvPr/>
        </p:nvSpPr>
        <p:spPr>
          <a:xfrm>
            <a:off x="644434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2" name="Google Shape;186;p31">
            <a:extLst>
              <a:ext uri="{FF2B5EF4-FFF2-40B4-BE49-F238E27FC236}">
                <a16:creationId xmlns:a16="http://schemas.microsoft.com/office/drawing/2014/main" id="{8049388C-5A12-2767-9749-AF301EACD63D}"/>
              </a:ext>
            </a:extLst>
          </p:cNvPr>
          <p:cNvSpPr/>
          <p:nvPr/>
        </p:nvSpPr>
        <p:spPr>
          <a:xfrm>
            <a:off x="661282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3" name="Google Shape;188;p31">
            <a:extLst>
              <a:ext uri="{FF2B5EF4-FFF2-40B4-BE49-F238E27FC236}">
                <a16:creationId xmlns:a16="http://schemas.microsoft.com/office/drawing/2014/main" id="{0A1890A1-AAE8-C037-16BE-E12888EE4E8F}"/>
              </a:ext>
            </a:extLst>
          </p:cNvPr>
          <p:cNvSpPr/>
          <p:nvPr/>
        </p:nvSpPr>
        <p:spPr>
          <a:xfrm>
            <a:off x="698908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4" name="Google Shape;186;p31">
            <a:extLst>
              <a:ext uri="{FF2B5EF4-FFF2-40B4-BE49-F238E27FC236}">
                <a16:creationId xmlns:a16="http://schemas.microsoft.com/office/drawing/2014/main" id="{A008A958-0C2F-125A-9A5F-0ADFAFC6B60A}"/>
              </a:ext>
            </a:extLst>
          </p:cNvPr>
          <p:cNvSpPr/>
          <p:nvPr/>
        </p:nvSpPr>
        <p:spPr>
          <a:xfrm>
            <a:off x="7009811"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5" name="Google Shape;186;p31">
            <a:extLst>
              <a:ext uri="{FF2B5EF4-FFF2-40B4-BE49-F238E27FC236}">
                <a16:creationId xmlns:a16="http://schemas.microsoft.com/office/drawing/2014/main" id="{31170300-18C1-CB77-CC8B-4A9831C8F961}"/>
              </a:ext>
            </a:extLst>
          </p:cNvPr>
          <p:cNvSpPr/>
          <p:nvPr/>
        </p:nvSpPr>
        <p:spPr>
          <a:xfrm>
            <a:off x="7178294"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6" name="Google Shape;186;p31">
            <a:extLst>
              <a:ext uri="{FF2B5EF4-FFF2-40B4-BE49-F238E27FC236}">
                <a16:creationId xmlns:a16="http://schemas.microsoft.com/office/drawing/2014/main" id="{67B26E47-6788-2177-A2DB-FB545D7D201F}"/>
              </a:ext>
            </a:extLst>
          </p:cNvPr>
          <p:cNvSpPr/>
          <p:nvPr/>
        </p:nvSpPr>
        <p:spPr>
          <a:xfrm>
            <a:off x="7009811"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7" name="Google Shape;186;p31">
            <a:extLst>
              <a:ext uri="{FF2B5EF4-FFF2-40B4-BE49-F238E27FC236}">
                <a16:creationId xmlns:a16="http://schemas.microsoft.com/office/drawing/2014/main" id="{1D27DEA7-055D-DE01-AD14-CBE10F100AE9}"/>
              </a:ext>
            </a:extLst>
          </p:cNvPr>
          <p:cNvSpPr/>
          <p:nvPr/>
        </p:nvSpPr>
        <p:spPr>
          <a:xfrm>
            <a:off x="7178294"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BB3C16D-16CD-ABFE-9C6B-235D9BEE52F7}"/>
              </a:ext>
            </a:extLst>
          </p:cNvPr>
          <p:cNvGrpSpPr/>
          <p:nvPr/>
        </p:nvGrpSpPr>
        <p:grpSpPr>
          <a:xfrm>
            <a:off x="6134249" y="3720507"/>
            <a:ext cx="835482" cy="422099"/>
            <a:chOff x="5957888" y="3895728"/>
            <a:chExt cx="835482" cy="422099"/>
          </a:xfrm>
        </p:grpSpPr>
        <p:sp>
          <p:nvSpPr>
            <p:cNvPr id="49" name="Google Shape;181;p31">
              <a:extLst>
                <a:ext uri="{FF2B5EF4-FFF2-40B4-BE49-F238E27FC236}">
                  <a16:creationId xmlns:a16="http://schemas.microsoft.com/office/drawing/2014/main" id="{88B8E1CF-FF49-4DCD-7EDF-73F00566D025}"/>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0" name="Google Shape;182;p31">
              <a:extLst>
                <a:ext uri="{FF2B5EF4-FFF2-40B4-BE49-F238E27FC236}">
                  <a16:creationId xmlns:a16="http://schemas.microsoft.com/office/drawing/2014/main" id="{8C5F5536-0321-E09B-A8D7-D73AAB433AB3}"/>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1" name="Google Shape;183;p31">
              <a:extLst>
                <a:ext uri="{FF2B5EF4-FFF2-40B4-BE49-F238E27FC236}">
                  <a16:creationId xmlns:a16="http://schemas.microsoft.com/office/drawing/2014/main" id="{44BD697C-67EA-BF9B-9B1E-78F6DC6F57F4}"/>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2" name="Google Shape;184;p31">
              <a:extLst>
                <a:ext uri="{FF2B5EF4-FFF2-40B4-BE49-F238E27FC236}">
                  <a16:creationId xmlns:a16="http://schemas.microsoft.com/office/drawing/2014/main" id="{C3CF7E1F-8419-B236-37EA-A658AAAF90B5}"/>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3" name="Google Shape;185;p31">
              <a:extLst>
                <a:ext uri="{FF2B5EF4-FFF2-40B4-BE49-F238E27FC236}">
                  <a16:creationId xmlns:a16="http://schemas.microsoft.com/office/drawing/2014/main" id="{23E58F54-418D-52A8-0C2A-F4785815EA48}"/>
                </a:ext>
              </a:extLst>
            </p:cNvPr>
            <p:cNvSpPr>
              <a:spLocks/>
            </p:cNvSpPr>
            <p:nvPr/>
          </p:nvSpPr>
          <p:spPr>
            <a:xfrm>
              <a:off x="6594572"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4" name="Google Shape;186;p31">
              <a:extLst>
                <a:ext uri="{FF2B5EF4-FFF2-40B4-BE49-F238E27FC236}">
                  <a16:creationId xmlns:a16="http://schemas.microsoft.com/office/drawing/2014/main" id="{D9CAEBA4-6354-77F5-B33C-E08BCB7BA648}"/>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5" name="Google Shape;187;p31">
              <a:extLst>
                <a:ext uri="{FF2B5EF4-FFF2-40B4-BE49-F238E27FC236}">
                  <a16:creationId xmlns:a16="http://schemas.microsoft.com/office/drawing/2014/main" id="{D06321BD-1799-2D3E-9152-76679E220C7B}"/>
                </a:ext>
              </a:extLst>
            </p:cNvPr>
            <p:cNvSpPr>
              <a:spLocks/>
            </p:cNvSpPr>
            <p:nvPr/>
          </p:nvSpPr>
          <p:spPr>
            <a:xfrm>
              <a:off x="6594572"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6" name="Google Shape;186;p31">
              <a:extLst>
                <a:ext uri="{FF2B5EF4-FFF2-40B4-BE49-F238E27FC236}">
                  <a16:creationId xmlns:a16="http://schemas.microsoft.com/office/drawing/2014/main" id="{F851BAFC-2F32-3811-ACC4-926D0E8A8F61}"/>
                </a:ext>
              </a:extLst>
            </p:cNvPr>
            <p:cNvSpPr>
              <a:spLocks/>
            </p:cNvSpPr>
            <p:nvPr/>
          </p:nvSpPr>
          <p:spPr>
            <a:xfrm>
              <a:off x="6185357"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cxnSp>
        <p:nvCxnSpPr>
          <p:cNvPr id="57" name="Straight Connector 56">
            <a:extLst>
              <a:ext uri="{FF2B5EF4-FFF2-40B4-BE49-F238E27FC236}">
                <a16:creationId xmlns:a16="http://schemas.microsoft.com/office/drawing/2014/main" id="{85A1D903-12EE-67F6-77F8-D8CB2C0CD8C5}"/>
              </a:ext>
            </a:extLst>
          </p:cNvPr>
          <p:cNvCxnSpPr>
            <a:cxnSpLocks/>
          </p:cNvCxnSpPr>
          <p:nvPr/>
        </p:nvCxnSpPr>
        <p:spPr>
          <a:xfrm>
            <a:off x="381000" y="4364953"/>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65" name="Google Shape;186;p31">
            <a:extLst>
              <a:ext uri="{FF2B5EF4-FFF2-40B4-BE49-F238E27FC236}">
                <a16:creationId xmlns:a16="http://schemas.microsoft.com/office/drawing/2014/main" id="{61091E17-4A83-5098-C89E-5A1C1066D51A}"/>
              </a:ext>
            </a:extLst>
          </p:cNvPr>
          <p:cNvSpPr/>
          <p:nvPr/>
        </p:nvSpPr>
        <p:spPr>
          <a:xfrm>
            <a:off x="5878871"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66" name="Google Shape;186;p31">
            <a:extLst>
              <a:ext uri="{FF2B5EF4-FFF2-40B4-BE49-F238E27FC236}">
                <a16:creationId xmlns:a16="http://schemas.microsoft.com/office/drawing/2014/main" id="{F8DD2DF9-C862-945F-5441-297B2668D213}"/>
              </a:ext>
            </a:extLst>
          </p:cNvPr>
          <p:cNvSpPr/>
          <p:nvPr/>
        </p:nvSpPr>
        <p:spPr>
          <a:xfrm>
            <a:off x="6444341"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68" name="Google Shape;369;p32">
            <a:extLst>
              <a:ext uri="{FF2B5EF4-FFF2-40B4-BE49-F238E27FC236}">
                <a16:creationId xmlns:a16="http://schemas.microsoft.com/office/drawing/2014/main" id="{39426D2F-163E-77C5-DAE8-032E7CED2A71}"/>
              </a:ext>
            </a:extLst>
          </p:cNvPr>
          <p:cNvSpPr/>
          <p:nvPr/>
        </p:nvSpPr>
        <p:spPr>
          <a:xfrm>
            <a:off x="7491199" y="2733255"/>
            <a:ext cx="100200" cy="600300"/>
          </a:xfrm>
          <a:prstGeom prst="lef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69" name="Google Shape;370;p32">
            <a:extLst>
              <a:ext uri="{FF2B5EF4-FFF2-40B4-BE49-F238E27FC236}">
                <a16:creationId xmlns:a16="http://schemas.microsoft.com/office/drawing/2014/main" id="{73F44F44-DDDD-C68A-7DFE-0ED449B08421}"/>
              </a:ext>
            </a:extLst>
          </p:cNvPr>
          <p:cNvSpPr/>
          <p:nvPr/>
        </p:nvSpPr>
        <p:spPr>
          <a:xfrm>
            <a:off x="8367197" y="2733255"/>
            <a:ext cx="100200" cy="600300"/>
          </a:xfrm>
          <a:prstGeom prst="righ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70" name="Google Shape;188;p31">
            <a:extLst>
              <a:ext uri="{FF2B5EF4-FFF2-40B4-BE49-F238E27FC236}">
                <a16:creationId xmlns:a16="http://schemas.microsoft.com/office/drawing/2014/main" id="{3DFF7768-1257-3D35-79A1-9DDB596E2E3D}"/>
              </a:ext>
            </a:extLst>
          </p:cNvPr>
          <p:cNvSpPr/>
          <p:nvPr/>
        </p:nvSpPr>
        <p:spPr>
          <a:xfrm>
            <a:off x="7623913" y="2826819"/>
            <a:ext cx="71077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nvGrpSpPr>
          <p:cNvPr id="94" name="Group 93">
            <a:extLst>
              <a:ext uri="{FF2B5EF4-FFF2-40B4-BE49-F238E27FC236}">
                <a16:creationId xmlns:a16="http://schemas.microsoft.com/office/drawing/2014/main" id="{79E2ED9E-4663-0359-B8D9-41A08E78742F}"/>
              </a:ext>
            </a:extLst>
          </p:cNvPr>
          <p:cNvGrpSpPr/>
          <p:nvPr/>
        </p:nvGrpSpPr>
        <p:grpSpPr>
          <a:xfrm>
            <a:off x="7644644" y="2850871"/>
            <a:ext cx="668492" cy="328158"/>
            <a:chOff x="7644644" y="2850871"/>
            <a:chExt cx="668492" cy="328158"/>
          </a:xfrm>
        </p:grpSpPr>
        <p:sp>
          <p:nvSpPr>
            <p:cNvPr id="71" name="Google Shape;186;p31">
              <a:extLst>
                <a:ext uri="{FF2B5EF4-FFF2-40B4-BE49-F238E27FC236}">
                  <a16:creationId xmlns:a16="http://schemas.microsoft.com/office/drawing/2014/main" id="{6FB39213-30AC-E3BB-0F40-E16232CA1E03}"/>
                </a:ext>
              </a:extLst>
            </p:cNvPr>
            <p:cNvSpPr/>
            <p:nvPr/>
          </p:nvSpPr>
          <p:spPr>
            <a:xfrm>
              <a:off x="7644644"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2" name="Google Shape;186;p31">
              <a:extLst>
                <a:ext uri="{FF2B5EF4-FFF2-40B4-BE49-F238E27FC236}">
                  <a16:creationId xmlns:a16="http://schemas.microsoft.com/office/drawing/2014/main" id="{C7C3F46B-BA1B-224C-A0FC-EA53E473BAB0}"/>
                </a:ext>
              </a:extLst>
            </p:cNvPr>
            <p:cNvSpPr/>
            <p:nvPr/>
          </p:nvSpPr>
          <p:spPr>
            <a:xfrm>
              <a:off x="7813127"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3" name="Google Shape;186;p31">
              <a:extLst>
                <a:ext uri="{FF2B5EF4-FFF2-40B4-BE49-F238E27FC236}">
                  <a16:creationId xmlns:a16="http://schemas.microsoft.com/office/drawing/2014/main" id="{0CE6A838-FC54-79A6-C42A-B3AFE1AA5473}"/>
                </a:ext>
              </a:extLst>
            </p:cNvPr>
            <p:cNvSpPr/>
            <p:nvPr/>
          </p:nvSpPr>
          <p:spPr>
            <a:xfrm>
              <a:off x="7644644"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4" name="Google Shape;186;p31">
              <a:extLst>
                <a:ext uri="{FF2B5EF4-FFF2-40B4-BE49-F238E27FC236}">
                  <a16:creationId xmlns:a16="http://schemas.microsoft.com/office/drawing/2014/main" id="{C67899EA-990F-E9A7-F994-502D1584BCB7}"/>
                </a:ext>
              </a:extLst>
            </p:cNvPr>
            <p:cNvSpPr/>
            <p:nvPr/>
          </p:nvSpPr>
          <p:spPr>
            <a:xfrm>
              <a:off x="7813127"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6" name="Google Shape;186;p31">
              <a:extLst>
                <a:ext uri="{FF2B5EF4-FFF2-40B4-BE49-F238E27FC236}">
                  <a16:creationId xmlns:a16="http://schemas.microsoft.com/office/drawing/2014/main" id="{D82C3D57-50FA-96F8-9914-816B2285D533}"/>
                </a:ext>
              </a:extLst>
            </p:cNvPr>
            <p:cNvSpPr/>
            <p:nvPr/>
          </p:nvSpPr>
          <p:spPr>
            <a:xfrm>
              <a:off x="7983273"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90" name="Google Shape;186;p31">
              <a:extLst>
                <a:ext uri="{FF2B5EF4-FFF2-40B4-BE49-F238E27FC236}">
                  <a16:creationId xmlns:a16="http://schemas.microsoft.com/office/drawing/2014/main" id="{F9E14ABF-BB2A-7D0A-EFBF-4DE4FFA8DFAE}"/>
                </a:ext>
              </a:extLst>
            </p:cNvPr>
            <p:cNvSpPr/>
            <p:nvPr/>
          </p:nvSpPr>
          <p:spPr>
            <a:xfrm>
              <a:off x="8151830"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91" name="Google Shape;186;p31">
              <a:extLst>
                <a:ext uri="{FF2B5EF4-FFF2-40B4-BE49-F238E27FC236}">
                  <a16:creationId xmlns:a16="http://schemas.microsoft.com/office/drawing/2014/main" id="{82AB5DEF-CB4B-66D1-B4CB-6E9A5A6C28A2}"/>
                </a:ext>
              </a:extLst>
            </p:cNvPr>
            <p:cNvSpPr/>
            <p:nvPr/>
          </p:nvSpPr>
          <p:spPr>
            <a:xfrm>
              <a:off x="8151830"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cxnSp>
        <p:nvCxnSpPr>
          <p:cNvPr id="88" name="Straight Connector 87">
            <a:extLst>
              <a:ext uri="{FF2B5EF4-FFF2-40B4-BE49-F238E27FC236}">
                <a16:creationId xmlns:a16="http://schemas.microsoft.com/office/drawing/2014/main" id="{2ED545D9-F773-8D74-BA11-BE20E4C6AEB7}"/>
              </a:ext>
            </a:extLst>
          </p:cNvPr>
          <p:cNvCxnSpPr>
            <a:cxnSpLocks/>
          </p:cNvCxnSpPr>
          <p:nvPr/>
        </p:nvCxnSpPr>
        <p:spPr>
          <a:xfrm>
            <a:off x="381000" y="2640809"/>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583" name="Oval 582">
            <a:extLst>
              <a:ext uri="{FF2B5EF4-FFF2-40B4-BE49-F238E27FC236}">
                <a16:creationId xmlns:a16="http://schemas.microsoft.com/office/drawing/2014/main" id="{5AF067CF-3732-95CE-6D01-EBF27FE9034C}"/>
              </a:ext>
            </a:extLst>
          </p:cNvPr>
          <p:cNvSpPr/>
          <p:nvPr/>
        </p:nvSpPr>
        <p:spPr>
          <a:xfrm>
            <a:off x="816528" y="3139401"/>
            <a:ext cx="837680" cy="837680"/>
          </a:xfrm>
          <a:prstGeom prst="ellipse">
            <a:avLst/>
          </a:prstGeom>
          <a:gradFill>
            <a:gsLst>
              <a:gs pos="0">
                <a:schemeClr val="accent1"/>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sz="1100" b="1" dirty="0">
              <a:solidFill>
                <a:schemeClr val="tx1"/>
              </a:solidFill>
            </a:endParaRPr>
          </a:p>
        </p:txBody>
      </p:sp>
      <p:grpSp>
        <p:nvGrpSpPr>
          <p:cNvPr id="584" name="Graphic 268">
            <a:extLst>
              <a:ext uri="{FF2B5EF4-FFF2-40B4-BE49-F238E27FC236}">
                <a16:creationId xmlns:a16="http://schemas.microsoft.com/office/drawing/2014/main" id="{E8FE4FDE-9035-2B3C-55FD-33CEC60F4B4B}"/>
              </a:ext>
            </a:extLst>
          </p:cNvPr>
          <p:cNvGrpSpPr>
            <a:grpSpLocks noChangeAspect="1"/>
          </p:cNvGrpSpPr>
          <p:nvPr/>
        </p:nvGrpSpPr>
        <p:grpSpPr>
          <a:xfrm>
            <a:off x="906643" y="3220758"/>
            <a:ext cx="657450" cy="674966"/>
            <a:chOff x="4562059" y="6255271"/>
            <a:chExt cx="483729" cy="496616"/>
          </a:xfrm>
        </p:grpSpPr>
        <p:sp>
          <p:nvSpPr>
            <p:cNvPr id="585" name="Freeform: Shape 584">
              <a:extLst>
                <a:ext uri="{FF2B5EF4-FFF2-40B4-BE49-F238E27FC236}">
                  <a16:creationId xmlns:a16="http://schemas.microsoft.com/office/drawing/2014/main" id="{07F1DE1D-868E-7ED4-B1AD-4843D0829362}"/>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bg1"/>
              </a:solidFill>
              <a:prstDash val="solid"/>
              <a:round/>
            </a:ln>
          </p:spPr>
          <p:txBody>
            <a:bodyPr rtlCol="0" anchor="ctr"/>
            <a:lstStyle/>
            <a:p>
              <a:endParaRPr lang="en-US" dirty="0"/>
            </a:p>
          </p:txBody>
        </p:sp>
        <p:sp>
          <p:nvSpPr>
            <p:cNvPr id="586" name="Freeform: Shape 585">
              <a:extLst>
                <a:ext uri="{FF2B5EF4-FFF2-40B4-BE49-F238E27FC236}">
                  <a16:creationId xmlns:a16="http://schemas.microsoft.com/office/drawing/2014/main" id="{591E8D99-9B83-DF4A-A95A-B19A37069029}"/>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bg1"/>
              </a:solidFill>
              <a:prstDash val="solid"/>
              <a:round/>
            </a:ln>
          </p:spPr>
          <p:txBody>
            <a:bodyPr rtlCol="0" anchor="ctr"/>
            <a:lstStyle/>
            <a:p>
              <a:endParaRPr lang="en-US" dirty="0"/>
            </a:p>
          </p:txBody>
        </p:sp>
        <p:sp>
          <p:nvSpPr>
            <p:cNvPr id="587" name="Freeform: Shape 586">
              <a:extLst>
                <a:ext uri="{FF2B5EF4-FFF2-40B4-BE49-F238E27FC236}">
                  <a16:creationId xmlns:a16="http://schemas.microsoft.com/office/drawing/2014/main" id="{3F0F7218-B651-BE24-461E-EF51181EADAA}"/>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bg1"/>
              </a:solidFill>
              <a:prstDash val="solid"/>
              <a:round/>
            </a:ln>
          </p:spPr>
          <p:txBody>
            <a:bodyPr rtlCol="0" anchor="ctr"/>
            <a:lstStyle/>
            <a:p>
              <a:endParaRPr lang="en-US" dirty="0"/>
            </a:p>
          </p:txBody>
        </p:sp>
        <p:sp>
          <p:nvSpPr>
            <p:cNvPr id="588" name="Freeform: Shape 587">
              <a:extLst>
                <a:ext uri="{FF2B5EF4-FFF2-40B4-BE49-F238E27FC236}">
                  <a16:creationId xmlns:a16="http://schemas.microsoft.com/office/drawing/2014/main" id="{01E3B5A6-0763-B54F-A61A-6FC32E0838CB}"/>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13B1A4D-80DE-D6EB-BFDC-09447EFEEE2E}"/>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bg1"/>
              </a:solidFill>
              <a:prstDash val="solid"/>
              <a:round/>
            </a:ln>
          </p:spPr>
          <p:txBody>
            <a:bodyPr rtlCol="0" anchor="ctr"/>
            <a:lstStyle/>
            <a:p>
              <a:endParaRPr lang="en-US" dirty="0"/>
            </a:p>
          </p:txBody>
        </p:sp>
        <p:sp>
          <p:nvSpPr>
            <p:cNvPr id="590" name="Freeform: Shape 589">
              <a:extLst>
                <a:ext uri="{FF2B5EF4-FFF2-40B4-BE49-F238E27FC236}">
                  <a16:creationId xmlns:a16="http://schemas.microsoft.com/office/drawing/2014/main" id="{0B021A02-DC42-4964-AA86-B92D1FD810F8}"/>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bg1"/>
              </a:solidFill>
              <a:prstDash val="solid"/>
              <a:round/>
            </a:ln>
          </p:spPr>
          <p:txBody>
            <a:bodyPr rtlCol="0" anchor="ctr"/>
            <a:lstStyle/>
            <a:p>
              <a:endParaRPr lang="en-US" dirty="0"/>
            </a:p>
          </p:txBody>
        </p:sp>
        <p:sp>
          <p:nvSpPr>
            <p:cNvPr id="591" name="Freeform: Shape 590">
              <a:extLst>
                <a:ext uri="{FF2B5EF4-FFF2-40B4-BE49-F238E27FC236}">
                  <a16:creationId xmlns:a16="http://schemas.microsoft.com/office/drawing/2014/main" id="{6191E0F8-D74E-37B1-09AB-B67E1BF6B62D}"/>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bg1"/>
              </a:solidFill>
              <a:prstDash val="solid"/>
              <a:round/>
            </a:ln>
          </p:spPr>
          <p:txBody>
            <a:bodyPr rtlCol="0" anchor="ctr"/>
            <a:lstStyle/>
            <a:p>
              <a:endParaRPr lang="en-US" dirty="0"/>
            </a:p>
          </p:txBody>
        </p:sp>
        <p:sp>
          <p:nvSpPr>
            <p:cNvPr id="592" name="Freeform: Shape 591">
              <a:extLst>
                <a:ext uri="{FF2B5EF4-FFF2-40B4-BE49-F238E27FC236}">
                  <a16:creationId xmlns:a16="http://schemas.microsoft.com/office/drawing/2014/main" id="{CB8267EC-8D44-EB22-F0DF-CAF5C7CD6CF5}"/>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bg1"/>
            </a:solidFill>
            <a:ln w="9525" cap="flat">
              <a:solidFill>
                <a:schemeClr val="bg1"/>
              </a:solidFill>
              <a:prstDash val="solid"/>
              <a:miter/>
            </a:ln>
          </p:spPr>
          <p:txBody>
            <a:bodyPr rtlCol="0" anchor="ctr"/>
            <a:lstStyle/>
            <a:p>
              <a:endParaRPr lang="en-US" dirty="0"/>
            </a:p>
          </p:txBody>
        </p:sp>
      </p:grpSp>
      <p:sp>
        <p:nvSpPr>
          <p:cNvPr id="593" name="Google Shape;250;p31">
            <a:extLst>
              <a:ext uri="{FF2B5EF4-FFF2-40B4-BE49-F238E27FC236}">
                <a16:creationId xmlns:a16="http://schemas.microsoft.com/office/drawing/2014/main" id="{36F13B81-515B-4EEE-4EBB-439C0EFC3A6A}"/>
              </a:ext>
            </a:extLst>
          </p:cNvPr>
          <p:cNvSpPr txBox="1"/>
          <p:nvPr/>
        </p:nvSpPr>
        <p:spPr>
          <a:xfrm>
            <a:off x="10235203" y="5465700"/>
            <a:ext cx="1533681"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1 vCPU request</a:t>
            </a:r>
            <a:endParaRPr sz="1500" dirty="0">
              <a:ea typeface="Amazon Ember" panose="020B0603020204020204" pitchFamily="34" charset="0"/>
              <a:cs typeface="Amazon Ember" panose="020B0603020204020204" pitchFamily="34" charset="0"/>
              <a:sym typeface="Trebuchet MS"/>
            </a:endParaRPr>
          </a:p>
        </p:txBody>
      </p:sp>
      <p:sp>
        <p:nvSpPr>
          <p:cNvPr id="594" name="Google Shape;230;p31">
            <a:extLst>
              <a:ext uri="{FF2B5EF4-FFF2-40B4-BE49-F238E27FC236}">
                <a16:creationId xmlns:a16="http://schemas.microsoft.com/office/drawing/2014/main" id="{27977A50-78CC-57FE-A278-19F8E5661C1B}"/>
              </a:ext>
            </a:extLst>
          </p:cNvPr>
          <p:cNvSpPr/>
          <p:nvPr/>
        </p:nvSpPr>
        <p:spPr>
          <a:xfrm>
            <a:off x="9734346" y="508146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95" name="Google Shape;231;p31">
            <a:extLst>
              <a:ext uri="{FF2B5EF4-FFF2-40B4-BE49-F238E27FC236}">
                <a16:creationId xmlns:a16="http://schemas.microsoft.com/office/drawing/2014/main" id="{169E3D1E-6FDD-814E-9508-E2ACC96A4B3E}"/>
              </a:ext>
            </a:extLst>
          </p:cNvPr>
          <p:cNvSpPr/>
          <p:nvPr/>
        </p:nvSpPr>
        <p:spPr>
          <a:xfrm rot="5400000">
            <a:off x="9833846" y="5570923"/>
            <a:ext cx="172250" cy="174250"/>
          </a:xfrm>
          <a:prstGeom prst="rect">
            <a:avLst/>
          </a:prstGeom>
          <a:solidFill>
            <a:srgbClr val="FFC000"/>
          </a:solidFill>
          <a:ln w="9525" cap="flat" cmpd="sng">
            <a:solidFill>
              <a:srgbClr val="FFFFFF"/>
            </a:solid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96" name="Google Shape;249;p31">
            <a:extLst>
              <a:ext uri="{FF2B5EF4-FFF2-40B4-BE49-F238E27FC236}">
                <a16:creationId xmlns:a16="http://schemas.microsoft.com/office/drawing/2014/main" id="{64352369-4072-B733-6271-AED327F7F700}"/>
              </a:ext>
            </a:extLst>
          </p:cNvPr>
          <p:cNvSpPr txBox="1"/>
          <p:nvPr/>
        </p:nvSpPr>
        <p:spPr>
          <a:xfrm>
            <a:off x="10235203" y="5106473"/>
            <a:ext cx="979744"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Node</a:t>
            </a:r>
            <a:endParaRPr sz="1500" dirty="0">
              <a:ea typeface="Amazon Ember" panose="020B0603020204020204" pitchFamily="34" charset="0"/>
              <a:cs typeface="Amazon Ember" panose="020B0603020204020204" pitchFamily="34" charset="0"/>
              <a:sym typeface="Trebuchet MS"/>
            </a:endParaRPr>
          </a:p>
        </p:txBody>
      </p:sp>
      <p:sp>
        <p:nvSpPr>
          <p:cNvPr id="597" name="Rectangle 596">
            <a:extLst>
              <a:ext uri="{FF2B5EF4-FFF2-40B4-BE49-F238E27FC236}">
                <a16:creationId xmlns:a16="http://schemas.microsoft.com/office/drawing/2014/main" id="{283BA050-CCB7-F05C-9B72-F89D04D0F4E8}"/>
              </a:ext>
            </a:extLst>
          </p:cNvPr>
          <p:cNvSpPr/>
          <p:nvPr/>
        </p:nvSpPr>
        <p:spPr>
          <a:xfrm>
            <a:off x="9509973" y="4867275"/>
            <a:ext cx="2368682" cy="1076325"/>
          </a:xfrm>
          <a:prstGeom prst="rect">
            <a:avLst/>
          </a:prstGeom>
          <a:noFill/>
          <a:ln>
            <a:gradFill>
              <a:gsLst>
                <a:gs pos="50000">
                  <a:schemeClr val="accent2"/>
                </a:gs>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US" dirty="0">
              <a:solidFill>
                <a:schemeClr val="tx1"/>
              </a:solidFill>
            </a:endParaRPr>
          </a:p>
        </p:txBody>
      </p:sp>
    </p:spTree>
    <p:extLst>
      <p:ext uri="{BB962C8B-B14F-4D97-AF65-F5344CB8AC3E}">
        <p14:creationId xmlns:p14="http://schemas.microsoft.com/office/powerpoint/2010/main" val="414212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4"/>
                                        </p:tgtEl>
                                      </p:cBhvr>
                                    </p:animEffect>
                                    <p:set>
                                      <p:cBhvr>
                                        <p:cTn id="7" dur="1" fill="hold">
                                          <p:stCondLst>
                                            <p:cond delay="499"/>
                                          </p:stCondLst>
                                        </p:cTn>
                                        <p:tgtEl>
                                          <p:spTgt spid="9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6"/>
                                        </p:tgtEl>
                                      </p:cBhvr>
                                    </p:animEffect>
                                    <p:set>
                                      <p:cBhvr>
                                        <p:cTn id="10" dur="1" fill="hold">
                                          <p:stCondLst>
                                            <p:cond delay="499"/>
                                          </p:stCondLst>
                                        </p:cTn>
                                        <p:tgtEl>
                                          <p:spTgt spid="6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5"/>
                                        </p:tgtEl>
                                      </p:cBhvr>
                                    </p:animEffect>
                                    <p:set>
                                      <p:cBhvr>
                                        <p:cTn id="13" dur="1" fill="hold">
                                          <p:stCondLst>
                                            <p:cond delay="499"/>
                                          </p:stCondLst>
                                        </p:cTn>
                                        <p:tgtEl>
                                          <p:spTgt spid="6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68"/>
                                        </p:tgtEl>
                                      </p:cBhvr>
                                    </p:animEffect>
                                    <p:set>
                                      <p:cBhvr>
                                        <p:cTn id="21" dur="1" fill="hold">
                                          <p:stCondLst>
                                            <p:cond delay="499"/>
                                          </p:stCondLst>
                                        </p:cTn>
                                        <p:tgtEl>
                                          <p:spTgt spid="68"/>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69"/>
                                        </p:tgtEl>
                                      </p:cBhvr>
                                    </p:animEffect>
                                    <p:set>
                                      <p:cBhvr>
                                        <p:cTn id="24"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8" grpId="0" animBg="1"/>
      <p:bldP spid="69" grpId="0" animBg="1"/>
      <p:bldP spid="7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p:txBody>
          <a:bodyPr/>
          <a:lstStyle/>
          <a:p>
            <a:r>
              <a:rPr lang="en-US" dirty="0" err="1">
                <a:solidFill>
                  <a:schemeClr val="tx1"/>
                </a:solidFill>
              </a:rPr>
              <a:t>Karpenter</a:t>
            </a:r>
            <a:endParaRPr lang="en-US" dirty="0">
              <a:solidFill>
                <a:schemeClr val="tx1"/>
              </a:solidFill>
            </a:endParaRPr>
          </a:p>
        </p:txBody>
      </p:sp>
      <p:sp>
        <p:nvSpPr>
          <p:cNvPr id="15" name="Text Placeholder 14">
            <a:extLst>
              <a:ext uri="{FF2B5EF4-FFF2-40B4-BE49-F238E27FC236}">
                <a16:creationId xmlns:a16="http://schemas.microsoft.com/office/drawing/2014/main" id="{629E474A-1CE5-03C9-ECE3-804A24F49C8C}"/>
              </a:ext>
            </a:extLst>
          </p:cNvPr>
          <p:cNvSpPr>
            <a:spLocks noGrp="1"/>
          </p:cNvSpPr>
          <p:nvPr>
            <p:ph type="body" sz="quarter" idx="10"/>
          </p:nvPr>
        </p:nvSpPr>
        <p:spPr/>
        <p:txBody>
          <a:bodyPr/>
          <a:lstStyle/>
          <a:p>
            <a:r>
              <a:rPr lang="en-US" dirty="0" err="1">
                <a:latin typeface="+mn-lt"/>
              </a:rPr>
              <a:t>Binpacking</a:t>
            </a:r>
            <a:endParaRPr lang="en-US" dirty="0">
              <a:latin typeface="+mn-lt"/>
            </a:endParaRPr>
          </a:p>
        </p:txBody>
      </p:sp>
      <p:cxnSp>
        <p:nvCxnSpPr>
          <p:cNvPr id="97" name="Straight Connector 96">
            <a:extLst>
              <a:ext uri="{FF2B5EF4-FFF2-40B4-BE49-F238E27FC236}">
                <a16:creationId xmlns:a16="http://schemas.microsoft.com/office/drawing/2014/main" id="{D392613F-CD49-F445-885F-F4341147540B}"/>
              </a:ext>
            </a:extLst>
          </p:cNvPr>
          <p:cNvCxnSpPr>
            <a:cxnSpLocks/>
          </p:cNvCxnSpPr>
          <p:nvPr/>
        </p:nvCxnSpPr>
        <p:spPr>
          <a:xfrm>
            <a:off x="1320088" y="2091483"/>
            <a:ext cx="10044" cy="3434194"/>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D6C0940B-F489-EB4A-BC1E-9BD5D18925B2}"/>
              </a:ext>
            </a:extLst>
          </p:cNvPr>
          <p:cNvCxnSpPr>
            <a:cxnSpLocks/>
          </p:cNvCxnSpPr>
          <p:nvPr/>
        </p:nvCxnSpPr>
        <p:spPr>
          <a:xfrm>
            <a:off x="2193314" y="5516696"/>
            <a:ext cx="0" cy="23632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7AD1C6F0-8D43-F54B-9002-060D40EDB446}"/>
              </a:ext>
            </a:extLst>
          </p:cNvPr>
          <p:cNvCxnSpPr>
            <a:cxnSpLocks/>
          </p:cNvCxnSpPr>
          <p:nvPr/>
        </p:nvCxnSpPr>
        <p:spPr>
          <a:xfrm>
            <a:off x="3050415" y="5516696"/>
            <a:ext cx="0" cy="23632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1067B5CB-DA3E-B14A-9CEF-BF52E1BD7F78}"/>
              </a:ext>
            </a:extLst>
          </p:cNvPr>
          <p:cNvCxnSpPr>
            <a:cxnSpLocks/>
          </p:cNvCxnSpPr>
          <p:nvPr/>
        </p:nvCxnSpPr>
        <p:spPr>
          <a:xfrm>
            <a:off x="3907518" y="5516696"/>
            <a:ext cx="0" cy="23632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8C36FE65-B1D0-E94B-9F28-575F7C9F6890}"/>
              </a:ext>
            </a:extLst>
          </p:cNvPr>
          <p:cNvCxnSpPr>
            <a:cxnSpLocks/>
          </p:cNvCxnSpPr>
          <p:nvPr/>
        </p:nvCxnSpPr>
        <p:spPr>
          <a:xfrm>
            <a:off x="4764619" y="5516696"/>
            <a:ext cx="0" cy="23632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3B13A6D1-5CB0-A845-9BA0-D5F47AC54417}"/>
              </a:ext>
            </a:extLst>
          </p:cNvPr>
          <p:cNvSpPr txBox="1"/>
          <p:nvPr/>
        </p:nvSpPr>
        <p:spPr>
          <a:xfrm>
            <a:off x="1988034" y="5795549"/>
            <a:ext cx="411186"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1</a:t>
            </a:r>
          </a:p>
        </p:txBody>
      </p:sp>
      <p:sp>
        <p:nvSpPr>
          <p:cNvPr id="103" name="TextBox 102">
            <a:extLst>
              <a:ext uri="{FF2B5EF4-FFF2-40B4-BE49-F238E27FC236}">
                <a16:creationId xmlns:a16="http://schemas.microsoft.com/office/drawing/2014/main" id="{4B913822-6A85-FB47-8177-04FE94C61DC9}"/>
              </a:ext>
            </a:extLst>
          </p:cNvPr>
          <p:cNvSpPr txBox="1"/>
          <p:nvPr/>
        </p:nvSpPr>
        <p:spPr>
          <a:xfrm>
            <a:off x="2845645" y="5795549"/>
            <a:ext cx="411186"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2</a:t>
            </a:r>
          </a:p>
        </p:txBody>
      </p:sp>
      <p:sp>
        <p:nvSpPr>
          <p:cNvPr id="104" name="TextBox 103">
            <a:extLst>
              <a:ext uri="{FF2B5EF4-FFF2-40B4-BE49-F238E27FC236}">
                <a16:creationId xmlns:a16="http://schemas.microsoft.com/office/drawing/2014/main" id="{6B147E39-AF5F-1A47-BDF0-D59C828251F9}"/>
              </a:ext>
            </a:extLst>
          </p:cNvPr>
          <p:cNvSpPr txBox="1"/>
          <p:nvPr/>
        </p:nvSpPr>
        <p:spPr>
          <a:xfrm>
            <a:off x="3703256" y="5795549"/>
            <a:ext cx="411186"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3</a:t>
            </a:r>
          </a:p>
        </p:txBody>
      </p:sp>
      <p:sp>
        <p:nvSpPr>
          <p:cNvPr id="105" name="TextBox 104">
            <a:extLst>
              <a:ext uri="{FF2B5EF4-FFF2-40B4-BE49-F238E27FC236}">
                <a16:creationId xmlns:a16="http://schemas.microsoft.com/office/drawing/2014/main" id="{1AB9D0CE-787A-6D40-8287-67078BB59E49}"/>
              </a:ext>
            </a:extLst>
          </p:cNvPr>
          <p:cNvSpPr txBox="1"/>
          <p:nvPr/>
        </p:nvSpPr>
        <p:spPr>
          <a:xfrm>
            <a:off x="4560868" y="5795549"/>
            <a:ext cx="411186"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4</a:t>
            </a:r>
          </a:p>
        </p:txBody>
      </p:sp>
      <p:cxnSp>
        <p:nvCxnSpPr>
          <p:cNvPr id="106" name="Straight Connector 105">
            <a:extLst>
              <a:ext uri="{FF2B5EF4-FFF2-40B4-BE49-F238E27FC236}">
                <a16:creationId xmlns:a16="http://schemas.microsoft.com/office/drawing/2014/main" id="{90C1ED3B-17FD-E442-A241-813E7BE45F96}"/>
              </a:ext>
            </a:extLst>
          </p:cNvPr>
          <p:cNvCxnSpPr>
            <a:cxnSpLocks/>
          </p:cNvCxnSpPr>
          <p:nvPr/>
        </p:nvCxnSpPr>
        <p:spPr>
          <a:xfrm>
            <a:off x="1088858" y="5100677"/>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AEDBAE5-098A-824D-B782-742EB682D91B}"/>
              </a:ext>
            </a:extLst>
          </p:cNvPr>
          <p:cNvCxnSpPr>
            <a:cxnSpLocks/>
          </p:cNvCxnSpPr>
          <p:nvPr/>
        </p:nvCxnSpPr>
        <p:spPr>
          <a:xfrm>
            <a:off x="1088858" y="4672148"/>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A9308D-1873-764F-B865-E0CD2447B612}"/>
              </a:ext>
            </a:extLst>
          </p:cNvPr>
          <p:cNvCxnSpPr>
            <a:cxnSpLocks/>
          </p:cNvCxnSpPr>
          <p:nvPr/>
        </p:nvCxnSpPr>
        <p:spPr>
          <a:xfrm>
            <a:off x="1088858" y="3815090"/>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66FC9DCC-3C7E-7C4A-BD95-8C3161B9342B}"/>
              </a:ext>
            </a:extLst>
          </p:cNvPr>
          <p:cNvCxnSpPr>
            <a:cxnSpLocks/>
          </p:cNvCxnSpPr>
          <p:nvPr/>
        </p:nvCxnSpPr>
        <p:spPr>
          <a:xfrm>
            <a:off x="1088858" y="4243619"/>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7D0CC875-6C03-CC41-8C3D-B92D74259CDB}"/>
              </a:ext>
            </a:extLst>
          </p:cNvPr>
          <p:cNvCxnSpPr>
            <a:cxnSpLocks/>
          </p:cNvCxnSpPr>
          <p:nvPr/>
        </p:nvCxnSpPr>
        <p:spPr>
          <a:xfrm>
            <a:off x="1088858" y="3386561"/>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6A77DA97-5C98-9343-9FCD-CEB0EF99D2EE}"/>
              </a:ext>
            </a:extLst>
          </p:cNvPr>
          <p:cNvCxnSpPr>
            <a:cxnSpLocks/>
          </p:cNvCxnSpPr>
          <p:nvPr/>
        </p:nvCxnSpPr>
        <p:spPr>
          <a:xfrm>
            <a:off x="1088858" y="2958032"/>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87FB5C5F-5FAE-A447-9CDC-5F2B75AE186B}"/>
              </a:ext>
            </a:extLst>
          </p:cNvPr>
          <p:cNvCxnSpPr>
            <a:cxnSpLocks/>
          </p:cNvCxnSpPr>
          <p:nvPr/>
        </p:nvCxnSpPr>
        <p:spPr>
          <a:xfrm>
            <a:off x="1088858" y="2100972"/>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5A8DC98-837B-264D-A248-75E184FBBBD9}"/>
              </a:ext>
            </a:extLst>
          </p:cNvPr>
          <p:cNvCxnSpPr>
            <a:cxnSpLocks/>
          </p:cNvCxnSpPr>
          <p:nvPr/>
        </p:nvCxnSpPr>
        <p:spPr>
          <a:xfrm>
            <a:off x="1088858" y="2529501"/>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93464DB1-CD43-724D-BBF3-EFDA087AFB3A}"/>
              </a:ext>
            </a:extLst>
          </p:cNvPr>
          <p:cNvSpPr txBox="1"/>
          <p:nvPr/>
        </p:nvSpPr>
        <p:spPr>
          <a:xfrm>
            <a:off x="650124" y="4901221"/>
            <a:ext cx="488294"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2</a:t>
            </a:r>
          </a:p>
        </p:txBody>
      </p:sp>
      <p:sp>
        <p:nvSpPr>
          <p:cNvPr id="115" name="TextBox 114">
            <a:extLst>
              <a:ext uri="{FF2B5EF4-FFF2-40B4-BE49-F238E27FC236}">
                <a16:creationId xmlns:a16="http://schemas.microsoft.com/office/drawing/2014/main" id="{F5B4C5B6-4386-8D49-9C01-7D5BCAB6DE6B}"/>
              </a:ext>
            </a:extLst>
          </p:cNvPr>
          <p:cNvSpPr txBox="1"/>
          <p:nvPr/>
        </p:nvSpPr>
        <p:spPr>
          <a:xfrm>
            <a:off x="650125" y="4473169"/>
            <a:ext cx="488294"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4</a:t>
            </a:r>
          </a:p>
        </p:txBody>
      </p:sp>
      <p:sp>
        <p:nvSpPr>
          <p:cNvPr id="116" name="TextBox 115">
            <a:extLst>
              <a:ext uri="{FF2B5EF4-FFF2-40B4-BE49-F238E27FC236}">
                <a16:creationId xmlns:a16="http://schemas.microsoft.com/office/drawing/2014/main" id="{7981AADF-DB23-4740-9053-45F6B373D3F2}"/>
              </a:ext>
            </a:extLst>
          </p:cNvPr>
          <p:cNvSpPr txBox="1"/>
          <p:nvPr/>
        </p:nvSpPr>
        <p:spPr>
          <a:xfrm>
            <a:off x="650125" y="4045114"/>
            <a:ext cx="488294"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6</a:t>
            </a:r>
          </a:p>
        </p:txBody>
      </p:sp>
      <p:sp>
        <p:nvSpPr>
          <p:cNvPr id="117" name="TextBox 116">
            <a:extLst>
              <a:ext uri="{FF2B5EF4-FFF2-40B4-BE49-F238E27FC236}">
                <a16:creationId xmlns:a16="http://schemas.microsoft.com/office/drawing/2014/main" id="{E4A18A6C-D1CB-114B-BC6F-CAAB68B72770}"/>
              </a:ext>
            </a:extLst>
          </p:cNvPr>
          <p:cNvSpPr txBox="1"/>
          <p:nvPr/>
        </p:nvSpPr>
        <p:spPr>
          <a:xfrm>
            <a:off x="650125" y="3617060"/>
            <a:ext cx="488294"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8</a:t>
            </a:r>
          </a:p>
        </p:txBody>
      </p:sp>
      <p:sp>
        <p:nvSpPr>
          <p:cNvPr id="118" name="TextBox 117">
            <a:extLst>
              <a:ext uri="{FF2B5EF4-FFF2-40B4-BE49-F238E27FC236}">
                <a16:creationId xmlns:a16="http://schemas.microsoft.com/office/drawing/2014/main" id="{CE866E4D-57BD-4144-9C14-672EA846EA39}"/>
              </a:ext>
            </a:extLst>
          </p:cNvPr>
          <p:cNvSpPr txBox="1"/>
          <p:nvPr/>
        </p:nvSpPr>
        <p:spPr>
          <a:xfrm>
            <a:off x="601926" y="3189004"/>
            <a:ext cx="571551"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10</a:t>
            </a:r>
          </a:p>
        </p:txBody>
      </p:sp>
      <p:sp>
        <p:nvSpPr>
          <p:cNvPr id="119" name="TextBox 118">
            <a:extLst>
              <a:ext uri="{FF2B5EF4-FFF2-40B4-BE49-F238E27FC236}">
                <a16:creationId xmlns:a16="http://schemas.microsoft.com/office/drawing/2014/main" id="{9ACA125E-B93B-1346-8AE5-2FC3ACB9D9FD}"/>
              </a:ext>
            </a:extLst>
          </p:cNvPr>
          <p:cNvSpPr txBox="1"/>
          <p:nvPr/>
        </p:nvSpPr>
        <p:spPr>
          <a:xfrm>
            <a:off x="601925" y="2760949"/>
            <a:ext cx="571550"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12</a:t>
            </a:r>
          </a:p>
        </p:txBody>
      </p:sp>
      <p:sp>
        <p:nvSpPr>
          <p:cNvPr id="120" name="TextBox 119">
            <a:extLst>
              <a:ext uri="{FF2B5EF4-FFF2-40B4-BE49-F238E27FC236}">
                <a16:creationId xmlns:a16="http://schemas.microsoft.com/office/drawing/2014/main" id="{90D42CEA-2B40-3642-896F-BCDA695080E9}"/>
              </a:ext>
            </a:extLst>
          </p:cNvPr>
          <p:cNvSpPr txBox="1"/>
          <p:nvPr/>
        </p:nvSpPr>
        <p:spPr>
          <a:xfrm>
            <a:off x="601925" y="2332894"/>
            <a:ext cx="571551"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14</a:t>
            </a:r>
          </a:p>
        </p:txBody>
      </p:sp>
      <p:sp>
        <p:nvSpPr>
          <p:cNvPr id="121" name="TextBox 120">
            <a:extLst>
              <a:ext uri="{FF2B5EF4-FFF2-40B4-BE49-F238E27FC236}">
                <a16:creationId xmlns:a16="http://schemas.microsoft.com/office/drawing/2014/main" id="{86407588-7F4C-6645-8D07-33EA0244CF99}"/>
              </a:ext>
            </a:extLst>
          </p:cNvPr>
          <p:cNvSpPr txBox="1"/>
          <p:nvPr/>
        </p:nvSpPr>
        <p:spPr>
          <a:xfrm>
            <a:off x="601925" y="1904839"/>
            <a:ext cx="571551"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16</a:t>
            </a:r>
          </a:p>
        </p:txBody>
      </p:sp>
      <p:cxnSp>
        <p:nvCxnSpPr>
          <p:cNvPr id="122" name="Straight Connector 121">
            <a:extLst>
              <a:ext uri="{FF2B5EF4-FFF2-40B4-BE49-F238E27FC236}">
                <a16:creationId xmlns:a16="http://schemas.microsoft.com/office/drawing/2014/main" id="{57CE7D5A-771D-7642-BD11-5FFFDF32D261}"/>
              </a:ext>
            </a:extLst>
          </p:cNvPr>
          <p:cNvCxnSpPr>
            <a:cxnSpLocks/>
          </p:cNvCxnSpPr>
          <p:nvPr/>
        </p:nvCxnSpPr>
        <p:spPr>
          <a:xfrm>
            <a:off x="1329741" y="5518413"/>
            <a:ext cx="34348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9130DC53-D021-B14D-9CBB-3FC67DF7278B}"/>
              </a:ext>
            </a:extLst>
          </p:cNvPr>
          <p:cNvSpPr txBox="1"/>
          <p:nvPr/>
        </p:nvSpPr>
        <p:spPr>
          <a:xfrm>
            <a:off x="1184976" y="5791864"/>
            <a:ext cx="772614" cy="338553"/>
          </a:xfrm>
          <a:prstGeom prst="rect">
            <a:avLst/>
          </a:prstGeom>
          <a:noFill/>
        </p:spPr>
        <p:txBody>
          <a:bodyPr wrap="square" rtlCol="0">
            <a:spAutoFit/>
          </a:bodyPr>
          <a:lstStyle/>
          <a:p>
            <a:pPr algn="ctr" defTabSz="609576"/>
            <a:r>
              <a:rPr lang="en-ES" sz="1600" dirty="0">
                <a:ea typeface="Amazon Ember" panose="020B0603020204020204" pitchFamily="34" charset="0"/>
                <a:cs typeface="Amazon Ember" panose="020B0603020204020204" pitchFamily="34" charset="0"/>
              </a:rPr>
              <a:t>vCPUs</a:t>
            </a:r>
          </a:p>
        </p:txBody>
      </p:sp>
      <p:sp>
        <p:nvSpPr>
          <p:cNvPr id="124" name="TextBox 123">
            <a:extLst>
              <a:ext uri="{FF2B5EF4-FFF2-40B4-BE49-F238E27FC236}">
                <a16:creationId xmlns:a16="http://schemas.microsoft.com/office/drawing/2014/main" id="{2CA941BD-FD97-D848-BA22-777F292DCD8A}"/>
              </a:ext>
            </a:extLst>
          </p:cNvPr>
          <p:cNvSpPr txBox="1"/>
          <p:nvPr/>
        </p:nvSpPr>
        <p:spPr>
          <a:xfrm>
            <a:off x="391643" y="1638502"/>
            <a:ext cx="1675336" cy="338554"/>
          </a:xfrm>
          <a:prstGeom prst="rect">
            <a:avLst/>
          </a:prstGeom>
          <a:noFill/>
        </p:spPr>
        <p:txBody>
          <a:bodyPr wrap="square" rtlCol="0">
            <a:spAutoFit/>
          </a:bodyPr>
          <a:lstStyle/>
          <a:p>
            <a:pPr algn="ctr" defTabSz="609576"/>
            <a:r>
              <a:rPr lang="en-ES" sz="1600" dirty="0">
                <a:ea typeface="Amazon Ember" panose="020B0603020204020204" pitchFamily="34" charset="0"/>
                <a:cs typeface="Amazon Ember" panose="020B0603020204020204" pitchFamily="34" charset="0"/>
              </a:rPr>
              <a:t>Memory (GB)</a:t>
            </a:r>
          </a:p>
        </p:txBody>
      </p:sp>
      <p:sp>
        <p:nvSpPr>
          <p:cNvPr id="125" name="Rounded Rectangle 124">
            <a:extLst>
              <a:ext uri="{FF2B5EF4-FFF2-40B4-BE49-F238E27FC236}">
                <a16:creationId xmlns:a16="http://schemas.microsoft.com/office/drawing/2014/main" id="{9B3E4DE0-EFC4-ED46-BF06-AB40EA58447B}"/>
              </a:ext>
            </a:extLst>
          </p:cNvPr>
          <p:cNvSpPr/>
          <p:nvPr/>
        </p:nvSpPr>
        <p:spPr>
          <a:xfrm>
            <a:off x="1371928" y="5100677"/>
            <a:ext cx="381236" cy="402261"/>
          </a:xfrm>
          <a:prstGeom prst="roundRect">
            <a:avLst/>
          </a:prstGeom>
          <a:solidFill>
            <a:schemeClr val="accent5">
              <a:alpha val="16000"/>
            </a:schemeClr>
          </a:solidFill>
          <a:ln>
            <a:gradFill flip="none" rotWithShape="1">
              <a:gsLst>
                <a:gs pos="0">
                  <a:schemeClr val="accent4"/>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ES" sz="3600" dirty="0">
              <a:solidFill>
                <a:schemeClr val="tx1"/>
              </a:solidFill>
            </a:endParaRPr>
          </a:p>
        </p:txBody>
      </p:sp>
      <p:sp>
        <p:nvSpPr>
          <p:cNvPr id="126" name="Rounded Rectangle 125">
            <a:extLst>
              <a:ext uri="{FF2B5EF4-FFF2-40B4-BE49-F238E27FC236}">
                <a16:creationId xmlns:a16="http://schemas.microsoft.com/office/drawing/2014/main" id="{A1E867CD-4935-A848-9B7A-0ED8E2A5106A}"/>
              </a:ext>
            </a:extLst>
          </p:cNvPr>
          <p:cNvSpPr/>
          <p:nvPr/>
        </p:nvSpPr>
        <p:spPr>
          <a:xfrm>
            <a:off x="2193315" y="3815088"/>
            <a:ext cx="857100" cy="856485"/>
          </a:xfrm>
          <a:prstGeom prst="roundRect">
            <a:avLst/>
          </a:prstGeom>
          <a:solidFill>
            <a:schemeClr val="accent5">
              <a:alpha val="16000"/>
            </a:schemeClr>
          </a:solidFill>
          <a:ln>
            <a:gradFill flip="none" rotWithShape="1">
              <a:gsLst>
                <a:gs pos="0">
                  <a:schemeClr val="accent2"/>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ES" sz="3600" dirty="0">
              <a:solidFill>
                <a:schemeClr val="tx1"/>
              </a:solidFill>
            </a:endParaRPr>
          </a:p>
        </p:txBody>
      </p:sp>
      <p:sp>
        <p:nvSpPr>
          <p:cNvPr id="127" name="Rounded Rectangle 126">
            <a:extLst>
              <a:ext uri="{FF2B5EF4-FFF2-40B4-BE49-F238E27FC236}">
                <a16:creationId xmlns:a16="http://schemas.microsoft.com/office/drawing/2014/main" id="{CE8059CB-0FF0-8A4C-B3EF-1110F91CB72D}"/>
              </a:ext>
            </a:extLst>
          </p:cNvPr>
          <p:cNvSpPr/>
          <p:nvPr/>
        </p:nvSpPr>
        <p:spPr>
          <a:xfrm>
            <a:off x="3043277" y="3197898"/>
            <a:ext cx="857098" cy="597984"/>
          </a:xfrm>
          <a:prstGeom prst="roundRect">
            <a:avLst/>
          </a:prstGeom>
          <a:solidFill>
            <a:schemeClr val="accent5">
              <a:alpha val="16000"/>
            </a:schemeClr>
          </a:solidFill>
          <a:ln>
            <a:gradFill flip="none" rotWithShape="1">
              <a:gsLst>
                <a:gs pos="0">
                  <a:schemeClr val="tx2"/>
                </a:gs>
                <a:gs pos="100000">
                  <a:schemeClr val="tx2">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ES" sz="3600" dirty="0">
              <a:solidFill>
                <a:schemeClr val="tx1"/>
              </a:solidFill>
            </a:endParaRPr>
          </a:p>
        </p:txBody>
      </p:sp>
      <p:pic>
        <p:nvPicPr>
          <p:cNvPr id="128" name="Graphic 16">
            <a:extLst>
              <a:ext uri="{FF2B5EF4-FFF2-40B4-BE49-F238E27FC236}">
                <a16:creationId xmlns:a16="http://schemas.microsoft.com/office/drawing/2014/main" id="{D60A7D47-CB25-034F-9A1A-8B5A264647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0478" y="3227700"/>
            <a:ext cx="621772" cy="562493"/>
          </a:xfrm>
          <a:prstGeom prst="rect">
            <a:avLst/>
          </a:prstGeom>
        </p:spPr>
      </p:pic>
      <p:pic>
        <p:nvPicPr>
          <p:cNvPr id="129" name="Graphic 16">
            <a:extLst>
              <a:ext uri="{FF2B5EF4-FFF2-40B4-BE49-F238E27FC236}">
                <a16:creationId xmlns:a16="http://schemas.microsoft.com/office/drawing/2014/main" id="{E21C0B5D-DAA5-3044-BFB0-3CA50A2F76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319" y="3839834"/>
            <a:ext cx="793667" cy="793666"/>
          </a:xfrm>
          <a:prstGeom prst="rect">
            <a:avLst/>
          </a:prstGeom>
        </p:spPr>
      </p:pic>
      <p:pic>
        <p:nvPicPr>
          <p:cNvPr id="130" name="Graphic 16">
            <a:extLst>
              <a:ext uri="{FF2B5EF4-FFF2-40B4-BE49-F238E27FC236}">
                <a16:creationId xmlns:a16="http://schemas.microsoft.com/office/drawing/2014/main" id="{9AA7BEA2-A4A1-544E-A5FE-46510DA263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8463" y="5126915"/>
            <a:ext cx="348166" cy="349786"/>
          </a:xfrm>
          <a:prstGeom prst="rect">
            <a:avLst/>
          </a:prstGeom>
        </p:spPr>
      </p:pic>
      <p:sp>
        <p:nvSpPr>
          <p:cNvPr id="131" name="Rounded Rectangle 130">
            <a:extLst>
              <a:ext uri="{FF2B5EF4-FFF2-40B4-BE49-F238E27FC236}">
                <a16:creationId xmlns:a16="http://schemas.microsoft.com/office/drawing/2014/main" id="{326D4BD1-CBE4-0348-933C-CB266ECD5053}"/>
              </a:ext>
            </a:extLst>
          </p:cNvPr>
          <p:cNvSpPr/>
          <p:nvPr/>
        </p:nvSpPr>
        <p:spPr>
          <a:xfrm>
            <a:off x="1758506" y="4684846"/>
            <a:ext cx="381236" cy="402261"/>
          </a:xfrm>
          <a:prstGeom prst="roundRect">
            <a:avLst/>
          </a:prstGeom>
          <a:solidFill>
            <a:schemeClr val="accent5">
              <a:alpha val="16000"/>
            </a:schemeClr>
          </a:solidFill>
          <a:ln>
            <a:gradFill flip="none" rotWithShape="1">
              <a:gsLst>
                <a:gs pos="0">
                  <a:schemeClr val="accent4"/>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ES" sz="3600" dirty="0">
              <a:solidFill>
                <a:schemeClr val="tx1"/>
              </a:solidFill>
            </a:endParaRPr>
          </a:p>
        </p:txBody>
      </p:sp>
      <p:pic>
        <p:nvPicPr>
          <p:cNvPr id="132" name="Graphic 16">
            <a:extLst>
              <a:ext uri="{FF2B5EF4-FFF2-40B4-BE49-F238E27FC236}">
                <a16:creationId xmlns:a16="http://schemas.microsoft.com/office/drawing/2014/main" id="{718EAB6A-27FE-FF48-877E-4FCEE9A4A2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5040" y="4711084"/>
            <a:ext cx="348166" cy="349786"/>
          </a:xfrm>
          <a:prstGeom prst="rect">
            <a:avLst/>
          </a:prstGeom>
        </p:spPr>
      </p:pic>
      <p:grpSp>
        <p:nvGrpSpPr>
          <p:cNvPr id="34" name="Group 33">
            <a:extLst>
              <a:ext uri="{FF2B5EF4-FFF2-40B4-BE49-F238E27FC236}">
                <a16:creationId xmlns:a16="http://schemas.microsoft.com/office/drawing/2014/main" id="{94026E77-2BB4-54A1-2653-1C9C8E56B899}"/>
              </a:ext>
            </a:extLst>
          </p:cNvPr>
          <p:cNvGrpSpPr/>
          <p:nvPr/>
        </p:nvGrpSpPr>
        <p:grpSpPr>
          <a:xfrm>
            <a:off x="5569777" y="1508125"/>
            <a:ext cx="5562426" cy="2234839"/>
            <a:chOff x="5569777" y="1508125"/>
            <a:chExt cx="5562426" cy="2234839"/>
          </a:xfrm>
        </p:grpSpPr>
        <p:sp>
          <p:nvSpPr>
            <p:cNvPr id="16" name="Rectangle: Rounded Corners 15">
              <a:extLst>
                <a:ext uri="{FF2B5EF4-FFF2-40B4-BE49-F238E27FC236}">
                  <a16:creationId xmlns:a16="http://schemas.microsoft.com/office/drawing/2014/main" id="{1B179514-AEA8-B542-7CA5-184AECD23A1E}"/>
                </a:ext>
              </a:extLst>
            </p:cNvPr>
            <p:cNvSpPr/>
            <p:nvPr/>
          </p:nvSpPr>
          <p:spPr>
            <a:xfrm>
              <a:off x="5569777" y="1845735"/>
              <a:ext cx="5562426" cy="1897229"/>
            </a:xfrm>
            <a:prstGeom prst="roundRect">
              <a:avLst>
                <a:gd name="adj" fmla="val 3011"/>
              </a:avLst>
            </a:prstGeom>
            <a:no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1"/>
                </a:solidFill>
              </a:endParaRPr>
            </a:p>
          </p:txBody>
        </p:sp>
        <p:sp>
          <p:nvSpPr>
            <p:cNvPr id="17" name="Content Placeholder 2">
              <a:extLst>
                <a:ext uri="{FF2B5EF4-FFF2-40B4-BE49-F238E27FC236}">
                  <a16:creationId xmlns:a16="http://schemas.microsoft.com/office/drawing/2014/main" id="{CE37967E-4E14-41C5-4806-E80EA9D50CF2}"/>
                </a:ext>
              </a:extLst>
            </p:cNvPr>
            <p:cNvSpPr txBox="1">
              <a:spLocks/>
            </p:cNvSpPr>
            <p:nvPr/>
          </p:nvSpPr>
          <p:spPr>
            <a:xfrm>
              <a:off x="6576959" y="1508125"/>
              <a:ext cx="3548062" cy="674688"/>
            </a:xfrm>
            <a:prstGeom prst="roundRect">
              <a:avLst>
                <a:gd name="adj" fmla="val 50000"/>
              </a:avLst>
            </a:prstGeom>
            <a:gradFill flip="none" rotWithShape="1">
              <a:gsLst>
                <a:gs pos="0">
                  <a:schemeClr val="accent1"/>
                </a:gs>
                <a:gs pos="100000">
                  <a:schemeClr val="accent2"/>
                </a:gs>
              </a:gsLst>
              <a:lin ang="0" scaled="1"/>
              <a:tileRect/>
            </a:gradFill>
          </p:spPr>
          <p:txBody>
            <a:bodyPr vert="horz"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09576">
                <a:spcAft>
                  <a:spcPts val="0"/>
                </a:spcAft>
                <a:buFont typeface="Arial" panose="020B0604020202020204" pitchFamily="34" charset="0"/>
                <a:buNone/>
              </a:pPr>
              <a:r>
                <a:rPr lang="en-US" sz="2800" b="1" dirty="0">
                  <a:solidFill>
                    <a:schemeClr val="bg1"/>
                  </a:solidFill>
                  <a:latin typeface="+mn-lt"/>
                </a:rPr>
                <a:t>Online </a:t>
              </a:r>
              <a:r>
                <a:rPr lang="en-US" sz="2800" b="1" dirty="0" err="1">
                  <a:solidFill>
                    <a:schemeClr val="bg1"/>
                  </a:solidFill>
                  <a:latin typeface="+mn-lt"/>
                </a:rPr>
                <a:t>binpacking</a:t>
              </a:r>
              <a:endParaRPr lang="en-US" sz="1400" dirty="0">
                <a:solidFill>
                  <a:schemeClr val="bg1"/>
                </a:solidFill>
                <a:latin typeface="+mn-lt"/>
              </a:endParaRPr>
            </a:p>
          </p:txBody>
        </p:sp>
        <p:grpSp>
          <p:nvGrpSpPr>
            <p:cNvPr id="18" name="Group 17">
              <a:extLst>
                <a:ext uri="{FF2B5EF4-FFF2-40B4-BE49-F238E27FC236}">
                  <a16:creationId xmlns:a16="http://schemas.microsoft.com/office/drawing/2014/main" id="{AA94EBE7-F3D8-C5C1-A2BF-F18563C9DD44}"/>
                </a:ext>
              </a:extLst>
            </p:cNvPr>
            <p:cNvGrpSpPr/>
            <p:nvPr/>
          </p:nvGrpSpPr>
          <p:grpSpPr>
            <a:xfrm>
              <a:off x="6155887" y="2268479"/>
              <a:ext cx="3833812" cy="1296144"/>
              <a:chOff x="5940465" y="2129598"/>
              <a:chExt cx="4264898" cy="1441885"/>
            </a:xfrm>
          </p:grpSpPr>
          <p:grpSp>
            <p:nvGrpSpPr>
              <p:cNvPr id="19" name="Group 18">
                <a:extLst>
                  <a:ext uri="{FF2B5EF4-FFF2-40B4-BE49-F238E27FC236}">
                    <a16:creationId xmlns:a16="http://schemas.microsoft.com/office/drawing/2014/main" id="{2F3F7C35-B6D4-48A2-9D73-18BB88EE0282}"/>
                  </a:ext>
                </a:extLst>
              </p:cNvPr>
              <p:cNvGrpSpPr/>
              <p:nvPr/>
            </p:nvGrpSpPr>
            <p:grpSpPr>
              <a:xfrm>
                <a:off x="5940465" y="2401061"/>
                <a:ext cx="898960" cy="898960"/>
                <a:chOff x="8526784" y="1057084"/>
                <a:chExt cx="1078752" cy="1078752"/>
              </a:xfrm>
            </p:grpSpPr>
            <p:pic>
              <p:nvPicPr>
                <p:cNvPr id="29" name="Graphic 28">
                  <a:extLst>
                    <a:ext uri="{FF2B5EF4-FFF2-40B4-BE49-F238E27FC236}">
                      <a16:creationId xmlns:a16="http://schemas.microsoft.com/office/drawing/2014/main" id="{92E3FD0E-559D-53B9-42E8-53B1F8DA4E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6784" y="1057084"/>
                  <a:ext cx="1078752" cy="1078752"/>
                </a:xfrm>
                <a:prstGeom prst="rect">
                  <a:avLst/>
                </a:prstGeom>
              </p:spPr>
            </p:pic>
            <p:sp>
              <p:nvSpPr>
                <p:cNvPr id="30" name="Oval 29">
                  <a:extLst>
                    <a:ext uri="{FF2B5EF4-FFF2-40B4-BE49-F238E27FC236}">
                      <a16:creationId xmlns:a16="http://schemas.microsoft.com/office/drawing/2014/main" id="{10922761-F2E4-52D0-8468-EC5434CCD80A}"/>
                    </a:ext>
                  </a:extLst>
                </p:cNvPr>
                <p:cNvSpPr/>
                <p:nvPr/>
              </p:nvSpPr>
              <p:spPr>
                <a:xfrm>
                  <a:off x="8786125" y="1316425"/>
                  <a:ext cx="560070" cy="56007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grpSp>
          <p:grpSp>
            <p:nvGrpSpPr>
              <p:cNvPr id="20" name="Group 19">
                <a:extLst>
                  <a:ext uri="{FF2B5EF4-FFF2-40B4-BE49-F238E27FC236}">
                    <a16:creationId xmlns:a16="http://schemas.microsoft.com/office/drawing/2014/main" id="{55CBD665-7032-EA53-A620-D7EDFE91F4BB}"/>
                  </a:ext>
                </a:extLst>
              </p:cNvPr>
              <p:cNvGrpSpPr/>
              <p:nvPr/>
            </p:nvGrpSpPr>
            <p:grpSpPr>
              <a:xfrm>
                <a:off x="8763478" y="2129598"/>
                <a:ext cx="1441885" cy="1441885"/>
                <a:chOff x="12531940" y="726766"/>
                <a:chExt cx="1730262" cy="1730262"/>
              </a:xfrm>
            </p:grpSpPr>
            <p:pic>
              <p:nvPicPr>
                <p:cNvPr id="27" name="Graphic 26">
                  <a:extLst>
                    <a:ext uri="{FF2B5EF4-FFF2-40B4-BE49-F238E27FC236}">
                      <a16:creationId xmlns:a16="http://schemas.microsoft.com/office/drawing/2014/main" id="{77C1F6EB-34D2-EE4B-6D41-44902D758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31940" y="726766"/>
                  <a:ext cx="1730262" cy="1730262"/>
                </a:xfrm>
                <a:prstGeom prst="rect">
                  <a:avLst/>
                </a:prstGeom>
              </p:spPr>
            </p:pic>
            <p:sp>
              <p:nvSpPr>
                <p:cNvPr id="28" name="Oval 27">
                  <a:extLst>
                    <a:ext uri="{FF2B5EF4-FFF2-40B4-BE49-F238E27FC236}">
                      <a16:creationId xmlns:a16="http://schemas.microsoft.com/office/drawing/2014/main" id="{34267546-1AF5-A3E5-D58C-FDE3B1C2F239}"/>
                    </a:ext>
                  </a:extLst>
                </p:cNvPr>
                <p:cNvSpPr/>
                <p:nvPr/>
              </p:nvSpPr>
              <p:spPr>
                <a:xfrm>
                  <a:off x="12871291" y="1073758"/>
                  <a:ext cx="1051560" cy="105238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grpSp>
          <p:grpSp>
            <p:nvGrpSpPr>
              <p:cNvPr id="21" name="Group 20">
                <a:extLst>
                  <a:ext uri="{FF2B5EF4-FFF2-40B4-BE49-F238E27FC236}">
                    <a16:creationId xmlns:a16="http://schemas.microsoft.com/office/drawing/2014/main" id="{CB29B13F-7F7A-6D9C-8F7C-4299AEB2CAD4}"/>
                  </a:ext>
                </a:extLst>
              </p:cNvPr>
              <p:cNvGrpSpPr/>
              <p:nvPr/>
            </p:nvGrpSpPr>
            <p:grpSpPr>
              <a:xfrm>
                <a:off x="7285505" y="2280911"/>
                <a:ext cx="1152684" cy="1152684"/>
                <a:chOff x="10332722" y="731329"/>
                <a:chExt cx="1383221" cy="1383221"/>
              </a:xfrm>
            </p:grpSpPr>
            <p:pic>
              <p:nvPicPr>
                <p:cNvPr id="22" name="Graphic 21">
                  <a:extLst>
                    <a:ext uri="{FF2B5EF4-FFF2-40B4-BE49-F238E27FC236}">
                      <a16:creationId xmlns:a16="http://schemas.microsoft.com/office/drawing/2014/main" id="{CFA97566-4162-4F4C-73CF-204FDFDD65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2722" y="731329"/>
                  <a:ext cx="1383221" cy="1383221"/>
                </a:xfrm>
                <a:prstGeom prst="rect">
                  <a:avLst/>
                </a:prstGeom>
              </p:spPr>
            </p:pic>
            <p:sp>
              <p:nvSpPr>
                <p:cNvPr id="23" name="Oval 22">
                  <a:extLst>
                    <a:ext uri="{FF2B5EF4-FFF2-40B4-BE49-F238E27FC236}">
                      <a16:creationId xmlns:a16="http://schemas.microsoft.com/office/drawing/2014/main" id="{8F632907-A53E-4E27-446D-93A38C5E0493}"/>
                    </a:ext>
                  </a:extLst>
                </p:cNvPr>
                <p:cNvSpPr/>
                <p:nvPr/>
              </p:nvSpPr>
              <p:spPr>
                <a:xfrm>
                  <a:off x="10601812" y="967812"/>
                  <a:ext cx="426458" cy="4420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sp>
              <p:nvSpPr>
                <p:cNvPr id="24" name="Oval 23">
                  <a:extLst>
                    <a:ext uri="{FF2B5EF4-FFF2-40B4-BE49-F238E27FC236}">
                      <a16:creationId xmlns:a16="http://schemas.microsoft.com/office/drawing/2014/main" id="{65F3A227-7782-0CCE-EC01-27F66C28449E}"/>
                    </a:ext>
                  </a:extLst>
                </p:cNvPr>
                <p:cNvSpPr/>
                <p:nvPr/>
              </p:nvSpPr>
              <p:spPr>
                <a:xfrm>
                  <a:off x="11028269" y="1444348"/>
                  <a:ext cx="426458" cy="4420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sp>
              <p:nvSpPr>
                <p:cNvPr id="25" name="Oval 24">
                  <a:extLst>
                    <a:ext uri="{FF2B5EF4-FFF2-40B4-BE49-F238E27FC236}">
                      <a16:creationId xmlns:a16="http://schemas.microsoft.com/office/drawing/2014/main" id="{EE5DE7DA-F1D0-01EB-5652-07A01D24603D}"/>
                    </a:ext>
                  </a:extLst>
                </p:cNvPr>
                <p:cNvSpPr/>
                <p:nvPr/>
              </p:nvSpPr>
              <p:spPr>
                <a:xfrm>
                  <a:off x="11028269" y="972793"/>
                  <a:ext cx="426458" cy="4420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sp>
              <p:nvSpPr>
                <p:cNvPr id="26" name="Oval 25">
                  <a:extLst>
                    <a:ext uri="{FF2B5EF4-FFF2-40B4-BE49-F238E27FC236}">
                      <a16:creationId xmlns:a16="http://schemas.microsoft.com/office/drawing/2014/main" id="{4BAE6168-4488-A312-ECCB-964B37A80B96}"/>
                    </a:ext>
                  </a:extLst>
                </p:cNvPr>
                <p:cNvSpPr/>
                <p:nvPr/>
              </p:nvSpPr>
              <p:spPr>
                <a:xfrm>
                  <a:off x="10592942" y="1434680"/>
                  <a:ext cx="426458" cy="4420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grpSp>
        </p:grpSp>
      </p:grpSp>
      <p:grpSp>
        <p:nvGrpSpPr>
          <p:cNvPr id="35" name="Group 34">
            <a:extLst>
              <a:ext uri="{FF2B5EF4-FFF2-40B4-BE49-F238E27FC236}">
                <a16:creationId xmlns:a16="http://schemas.microsoft.com/office/drawing/2014/main" id="{5A935393-59F3-59CC-3EAC-AD8DBDEAFFD5}"/>
              </a:ext>
            </a:extLst>
          </p:cNvPr>
          <p:cNvGrpSpPr/>
          <p:nvPr/>
        </p:nvGrpSpPr>
        <p:grpSpPr>
          <a:xfrm>
            <a:off x="5569777" y="3905262"/>
            <a:ext cx="5562426" cy="2234807"/>
            <a:chOff x="5569777" y="3905262"/>
            <a:chExt cx="5562426" cy="2234807"/>
          </a:xfrm>
        </p:grpSpPr>
        <p:sp>
          <p:nvSpPr>
            <p:cNvPr id="31" name="TextBox 30">
              <a:extLst>
                <a:ext uri="{FF2B5EF4-FFF2-40B4-BE49-F238E27FC236}">
                  <a16:creationId xmlns:a16="http://schemas.microsoft.com/office/drawing/2014/main" id="{0B9BA668-3D97-A997-ED0F-53D4FD622180}"/>
                </a:ext>
              </a:extLst>
            </p:cNvPr>
            <p:cNvSpPr txBox="1"/>
            <p:nvPr/>
          </p:nvSpPr>
          <p:spPr>
            <a:xfrm>
              <a:off x="5714999" y="4692034"/>
              <a:ext cx="5201405" cy="1363450"/>
            </a:xfrm>
            <a:prstGeom prst="rect">
              <a:avLst/>
            </a:prstGeom>
            <a:noFill/>
          </p:spPr>
          <p:txBody>
            <a:bodyPr wrap="square" lIns="0">
              <a:spAutoFit/>
            </a:bodyPr>
            <a:lstStyle/>
            <a:p>
              <a:pPr marL="228600" marR="0" lvl="0" indent="-228600" defTabSz="761970" fontAlgn="auto">
                <a:lnSpc>
                  <a:spcPct val="90000"/>
                </a:lnSpc>
                <a:spcAft>
                  <a:spcPts val="1000"/>
                </a:spcAft>
                <a:buSzPct val="100000"/>
                <a:buFont typeface="Amazon Ember" panose="020B0603020204020204" pitchFamily="34" charset="0"/>
                <a:buChar char="•"/>
                <a:tabLst/>
                <a:defRPr/>
              </a:pPr>
              <a:r>
                <a:rPr lang="en-US" sz="1600" dirty="0"/>
                <a:t>karpenter.sh/capacity-type=spot</a:t>
              </a:r>
            </a:p>
            <a:p>
              <a:pPr marL="228600" indent="-228600" defTabSz="761970">
                <a:lnSpc>
                  <a:spcPct val="90000"/>
                </a:lnSpc>
                <a:spcAft>
                  <a:spcPts val="1000"/>
                </a:spcAft>
                <a:buSzPct val="100000"/>
                <a:buFont typeface="Amazon Ember" panose="020B0603020204020204" pitchFamily="34" charset="0"/>
                <a:buChar char="•"/>
                <a:defRPr/>
              </a:pPr>
              <a:r>
                <a:rPr lang="en-US" sz="1600" dirty="0"/>
                <a:t>karpenter.k8s.aws/instance-family=m6i</a:t>
              </a:r>
            </a:p>
            <a:p>
              <a:pPr marL="228600" marR="0" lvl="0" indent="-228600" defTabSz="761970" fontAlgn="auto">
                <a:lnSpc>
                  <a:spcPct val="90000"/>
                </a:lnSpc>
                <a:spcAft>
                  <a:spcPts val="1000"/>
                </a:spcAft>
                <a:buSzPct val="100000"/>
                <a:buFont typeface="Amazon Ember" panose="020B0603020204020204" pitchFamily="34" charset="0"/>
                <a:buChar char="•"/>
                <a:tabLst/>
                <a:defRPr/>
              </a:pPr>
              <a:r>
                <a:rPr lang="en-US" sz="1600" dirty="0"/>
                <a:t>kubernetes.io/arch=arm64</a:t>
              </a:r>
            </a:p>
            <a:p>
              <a:pPr marL="228600" marR="0" lvl="0" indent="-228600" defTabSz="761970" fontAlgn="auto">
                <a:lnSpc>
                  <a:spcPct val="90000"/>
                </a:lnSpc>
                <a:spcAft>
                  <a:spcPts val="1000"/>
                </a:spcAft>
                <a:buSzPct val="100000"/>
                <a:buFont typeface="Amazon Ember" panose="020B0603020204020204" pitchFamily="34" charset="0"/>
                <a:buChar char="•"/>
                <a:tabLst/>
                <a:defRPr/>
              </a:pPr>
              <a:r>
                <a:rPr lang="en-US" sz="1600" dirty="0"/>
                <a:t>topology.Kubernetes.io/zone=us-west-2a</a:t>
              </a:r>
            </a:p>
          </p:txBody>
        </p:sp>
        <p:sp>
          <p:nvSpPr>
            <p:cNvPr id="32" name="Rectangle: Rounded Corners 31">
              <a:extLst>
                <a:ext uri="{FF2B5EF4-FFF2-40B4-BE49-F238E27FC236}">
                  <a16:creationId xmlns:a16="http://schemas.microsoft.com/office/drawing/2014/main" id="{60188FAC-D24B-75B5-6D53-AC14903ED482}"/>
                </a:ext>
              </a:extLst>
            </p:cNvPr>
            <p:cNvSpPr/>
            <p:nvPr/>
          </p:nvSpPr>
          <p:spPr>
            <a:xfrm>
              <a:off x="5569777" y="4242840"/>
              <a:ext cx="5562426" cy="1897229"/>
            </a:xfrm>
            <a:prstGeom prst="roundRect">
              <a:avLst>
                <a:gd name="adj" fmla="val 3011"/>
              </a:avLst>
            </a:prstGeom>
            <a:noFill/>
            <a:ln>
              <a:gradFill flip="none" rotWithShape="1">
                <a:gsLst>
                  <a:gs pos="0">
                    <a:schemeClr val="accent5"/>
                  </a:gs>
                  <a:gs pos="100000">
                    <a:schemeClr val="accent6"/>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1"/>
                </a:solidFill>
              </a:endParaRPr>
            </a:p>
          </p:txBody>
        </p:sp>
        <p:sp>
          <p:nvSpPr>
            <p:cNvPr id="33" name="Content Placeholder 2">
              <a:extLst>
                <a:ext uri="{FF2B5EF4-FFF2-40B4-BE49-F238E27FC236}">
                  <a16:creationId xmlns:a16="http://schemas.microsoft.com/office/drawing/2014/main" id="{1E3D993E-2F21-890B-73DC-88CBBEC8A768}"/>
                </a:ext>
              </a:extLst>
            </p:cNvPr>
            <p:cNvSpPr txBox="1">
              <a:spLocks/>
            </p:cNvSpPr>
            <p:nvPr/>
          </p:nvSpPr>
          <p:spPr>
            <a:xfrm>
              <a:off x="6577277" y="3905262"/>
              <a:ext cx="3547426" cy="675156"/>
            </a:xfrm>
            <a:prstGeom prst="roundRect">
              <a:avLst>
                <a:gd name="adj" fmla="val 50000"/>
              </a:avLst>
            </a:prstGeom>
            <a:gradFill flip="none" rotWithShape="1">
              <a:gsLst>
                <a:gs pos="0">
                  <a:schemeClr val="accent5"/>
                </a:gs>
                <a:gs pos="100000">
                  <a:schemeClr val="accent6"/>
                </a:gs>
              </a:gsLst>
              <a:lin ang="0" scaled="1"/>
              <a:tileRect/>
            </a:gradFill>
          </p:spPr>
          <p:txBody>
            <a:bodyPr vert="horz"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09576">
                <a:spcAft>
                  <a:spcPts val="0"/>
                </a:spcAft>
                <a:buFont typeface="Arial" panose="020B0604020202020204" pitchFamily="34" charset="0"/>
                <a:buNone/>
              </a:pPr>
              <a:r>
                <a:rPr lang="en-US" sz="2800" b="1" dirty="0">
                  <a:solidFill>
                    <a:schemeClr val="bg1"/>
                  </a:solidFill>
                  <a:latin typeface="+mn-lt"/>
                </a:rPr>
                <a:t>Well-known labels</a:t>
              </a:r>
            </a:p>
          </p:txBody>
        </p:sp>
      </p:grpSp>
    </p:spTree>
    <p:extLst>
      <p:ext uri="{BB962C8B-B14F-4D97-AF65-F5344CB8AC3E}">
        <p14:creationId xmlns:p14="http://schemas.microsoft.com/office/powerpoint/2010/main" val="1378741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34"/>
                                        </p:tgtEl>
                                        <p:attrNameLst>
                                          <p:attrName>ppt_x</p:attrName>
                                          <p:attrName>ppt_y</p:attrName>
                                        </p:attrNameLst>
                                      </p:cBhvr>
                                      <p:rCtr x="0" y="-2731"/>
                                    </p:animMotion>
                                  </p:childTnLst>
                                </p:cTn>
                              </p:par>
                              <p:par>
                                <p:cTn id="10" presetID="10" presetClass="entr" presetSubtype="0" fill="hold" nodeType="withEffect">
                                  <p:stCondLst>
                                    <p:cond delay="1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150"/>
                                  </p:stCondLst>
                                  <p:childTnLst>
                                    <p:animMotion origin="layout" path="M 1.45833E-6 -7.40741E-7 L 1.45833E-6 -0.0544 " pathEditMode="relative" rAng="0" ptsTypes="AA">
                                      <p:cBhvr>
                                        <p:cTn id="14" dur="600" spd="-100000" fill="hold"/>
                                        <p:tgtEl>
                                          <p:spTgt spid="35"/>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A11C3123-65B3-614A-BE83-8DF4D56828AC}" vid="{DB2AD076-0605-7347-BA2E-2E66DB2F3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7853</TotalTime>
  <Words>2397</Words>
  <Application>Microsoft Macintosh PowerPoint</Application>
  <PresentationFormat>Widescreen</PresentationFormat>
  <Paragraphs>386</Paragraphs>
  <Slides>44</Slides>
  <Notes>13</Notes>
  <HiddenSlides>3</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Amazon Ember</vt:lpstr>
      <vt:lpstr>Amazon Ember Display</vt:lpstr>
      <vt:lpstr>Amazon Ember Light</vt:lpstr>
      <vt:lpstr>Amazon Ember Mono</vt:lpstr>
      <vt:lpstr>Arial</vt:lpstr>
      <vt:lpstr>Calibri</vt:lpstr>
      <vt:lpstr>Lucida Console</vt:lpstr>
      <vt:lpstr>Verdana</vt:lpstr>
      <vt:lpstr>Wingdings</vt:lpstr>
      <vt:lpstr>AWS Confidential Light</vt:lpstr>
      <vt:lpstr>Simplifying Cluster scaling with Karpenter on Kubernetes</vt:lpstr>
      <vt:lpstr>Agenda</vt:lpstr>
      <vt:lpstr>What is Karpenter?</vt:lpstr>
      <vt:lpstr>Right sized scaling</vt:lpstr>
      <vt:lpstr>Kubernetes Autoscaling Overview</vt:lpstr>
      <vt:lpstr>Karpenter Scale-Out</vt:lpstr>
      <vt:lpstr>Karpenter</vt:lpstr>
      <vt:lpstr>Karpenter Scale-In </vt:lpstr>
      <vt:lpstr>Karpenter</vt:lpstr>
      <vt:lpstr>How Karpenter works </vt:lpstr>
      <vt:lpstr>Benefits of leveraging Karpenter</vt:lpstr>
      <vt:lpstr>Compute flexibility with Karpenter</vt:lpstr>
      <vt:lpstr>Infrastructure layout</vt:lpstr>
      <vt:lpstr>Kubernetes layout</vt:lpstr>
      <vt:lpstr>“Demo”</vt:lpstr>
      <vt:lpstr>PowerPoint Presentation</vt:lpstr>
      <vt:lpstr>Key take-aways</vt:lpstr>
      <vt:lpstr>Session resources</vt:lpstr>
      <vt:lpstr>Additional resources</vt:lpstr>
      <vt:lpstr>PowerPoint Presentation</vt:lpstr>
      <vt:lpstr>Appendix A – Karpenter v1beta</vt:lpstr>
      <vt:lpstr>v1beta1 Overview</vt:lpstr>
      <vt:lpstr>Change in terminology</vt:lpstr>
      <vt:lpstr>Change in Spec</vt:lpstr>
      <vt:lpstr>Change in Spec</vt:lpstr>
      <vt:lpstr>Change in Spec</vt:lpstr>
      <vt:lpstr>Change in Spec</vt:lpstr>
      <vt:lpstr>Change in Spec</vt:lpstr>
      <vt:lpstr>Change in Spec</vt:lpstr>
      <vt:lpstr>Change in Spec</vt:lpstr>
      <vt:lpstr>Change in Spec</vt:lpstr>
      <vt:lpstr>Change in Spec</vt:lpstr>
      <vt:lpstr>Change in Spec</vt:lpstr>
      <vt:lpstr>Change in Spec – Consolidation</vt:lpstr>
      <vt:lpstr>Change in Global settings configuration</vt:lpstr>
      <vt:lpstr>Change in configuration – Example</vt:lpstr>
      <vt:lpstr>Change in AWS IAM Permissions</vt:lpstr>
      <vt:lpstr>Change in AWS IAM Permissions</vt:lpstr>
      <vt:lpstr>Change in Pod annotations to control voluntary disruptions </vt:lpstr>
      <vt:lpstr>Rolling over nodes to v1beta1</vt:lpstr>
      <vt:lpstr>Simplify your transition with karpenter-convert tool</vt:lpstr>
      <vt:lpstr>Rolling over nodes to the new NodePool</vt:lpstr>
      <vt:lpstr>Rolling over nodes to the new NodePool</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14</cp:revision>
  <dcterms:created xsi:type="dcterms:W3CDTF">2023-10-16T23:55:04Z</dcterms:created>
  <dcterms:modified xsi:type="dcterms:W3CDTF">2024-01-31T02:21:24Z</dcterms:modified>
</cp:coreProperties>
</file>